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5" r:id="rId2"/>
    <p:sldId id="256" r:id="rId3"/>
    <p:sldId id="257" r:id="rId4"/>
    <p:sldId id="258" r:id="rId5"/>
    <p:sldId id="259" r:id="rId6"/>
    <p:sldId id="284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3" r:id="rId18"/>
    <p:sldId id="272" r:id="rId19"/>
    <p:sldId id="274" r:id="rId20"/>
    <p:sldId id="276" r:id="rId21"/>
    <p:sldId id="277" r:id="rId22"/>
    <p:sldId id="278" r:id="rId23"/>
    <p:sldId id="280" r:id="rId24"/>
    <p:sldId id="281" r:id="rId25"/>
    <p:sldId id="282" r:id="rId26"/>
    <p:sldId id="286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5A2E426-43DE-494B-8917-3B67747E94B1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7490C32-2D6F-4373-8F2E-A0387001F8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2E426-43DE-494B-8917-3B67747E94B1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0C32-2D6F-4373-8F2E-A0387001F8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2E426-43DE-494B-8917-3B67747E94B1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0C32-2D6F-4373-8F2E-A0387001F8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5A2E426-43DE-494B-8917-3B67747E94B1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7490C32-2D6F-4373-8F2E-A0387001F8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5A2E426-43DE-494B-8917-3B67747E94B1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7490C32-2D6F-4373-8F2E-A0387001F8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2E426-43DE-494B-8917-3B67747E94B1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0C32-2D6F-4373-8F2E-A0387001F8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2E426-43DE-494B-8917-3B67747E94B1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0C32-2D6F-4373-8F2E-A0387001F8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5A2E426-43DE-494B-8917-3B67747E94B1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7490C32-2D6F-4373-8F2E-A0387001F8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2E426-43DE-494B-8917-3B67747E94B1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90C32-2D6F-4373-8F2E-A0387001F8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5A2E426-43DE-494B-8917-3B67747E94B1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7490C32-2D6F-4373-8F2E-A0387001F8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5A2E426-43DE-494B-8917-3B67747E94B1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7490C32-2D6F-4373-8F2E-A0387001F8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5A2E426-43DE-494B-8917-3B67747E94B1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7490C32-2D6F-4373-8F2E-A0387001F85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404664"/>
            <a:ext cx="6172200" cy="4392488"/>
          </a:xfrm>
        </p:spPr>
        <p:txBody>
          <a:bodyPr>
            <a:normAutofit/>
          </a:bodyPr>
          <a:lstStyle/>
          <a:p>
            <a:r>
              <a:rPr lang="ru-RU" dirty="0" smtClean="0"/>
              <a:t>ТЕХНОЛОГИЯ ПРОЕКТНОГО ОБУЧЕНИЯ – ПРОДУКТИВНАЯ ТЕХНОЛОГИЯ ДЛЯ РЕАЛИЗАЦИИ ФЕДЕРАЛЬНОГО ГОСУДАРСТВЕННОГО  ОБРАЗОВАТЕЛЬНОГО СТАНДАРТА.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3928" y="5301208"/>
            <a:ext cx="4896544" cy="129614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Статья.</a:t>
            </a:r>
          </a:p>
          <a:p>
            <a:r>
              <a:rPr lang="ru-RU" dirty="0" smtClean="0"/>
              <a:t>Автор - учитель русского языка и литературы высшей категории  Кириченко Марина Викторовна.</a:t>
            </a:r>
            <a:endParaRPr lang="ru-RU" smtClean="0"/>
          </a:p>
          <a:p>
            <a:r>
              <a:rPr lang="ru-RU" smtClean="0"/>
              <a:t> </a:t>
            </a:r>
            <a:r>
              <a:rPr lang="ru-RU" dirty="0" smtClean="0"/>
              <a:t>Южно-Сахалинск МБОУ СОШ № 23.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075240" cy="626469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6000" b="1" dirty="0" smtClean="0"/>
              <a:t>   </a:t>
            </a:r>
          </a:p>
          <a:p>
            <a:pPr>
              <a:buNone/>
            </a:pPr>
            <a:r>
              <a:rPr lang="ru-RU" sz="9600" dirty="0" smtClean="0"/>
              <a:t>Основа  процесса обучения  </a:t>
            </a:r>
            <a:r>
              <a:rPr lang="ru-RU" sz="9600" b="1" dirty="0" smtClean="0"/>
              <a:t>- </a:t>
            </a:r>
            <a:r>
              <a:rPr lang="ru-RU" sz="9600" b="1" u="sng" dirty="0" smtClean="0"/>
              <a:t>результат</a:t>
            </a:r>
            <a:r>
              <a:rPr lang="ru-RU" sz="9600" u="sng" dirty="0" smtClean="0"/>
              <a:t> </a:t>
            </a:r>
            <a:r>
              <a:rPr lang="ru-RU" sz="9600" b="1" u="sng" dirty="0" smtClean="0"/>
              <a:t>обучения</a:t>
            </a:r>
          </a:p>
          <a:p>
            <a:pPr>
              <a:buNone/>
            </a:pPr>
            <a:r>
              <a:rPr lang="ru-RU" sz="6000" dirty="0" smtClean="0"/>
              <a:t>                            </a:t>
            </a:r>
          </a:p>
          <a:p>
            <a:pPr>
              <a:buNone/>
            </a:pPr>
            <a:r>
              <a:rPr lang="ru-RU" sz="9600" b="1" dirty="0" smtClean="0"/>
              <a:t>   Ключевые изменения в ФГОС нового поколения:</a:t>
            </a:r>
          </a:p>
          <a:p>
            <a:pPr>
              <a:buNone/>
            </a:pPr>
            <a:endParaRPr lang="ru-RU" sz="9600" dirty="0" smtClean="0"/>
          </a:p>
          <a:p>
            <a:pPr>
              <a:buNone/>
            </a:pPr>
            <a:r>
              <a:rPr lang="ru-RU" sz="9600" dirty="0" smtClean="0"/>
              <a:t>1)  «Ориентация на результаты образования, где </a:t>
            </a:r>
            <a:r>
              <a:rPr lang="ru-RU" sz="9600" b="1" dirty="0" smtClean="0"/>
              <a:t>развитие личности</a:t>
            </a:r>
            <a:r>
              <a:rPr lang="ru-RU" sz="9600" dirty="0" smtClean="0"/>
              <a:t> обучающегося на основе усвоения УУД составляет цель и основной результат образования».</a:t>
            </a:r>
          </a:p>
          <a:p>
            <a:pPr>
              <a:buNone/>
            </a:pPr>
            <a:r>
              <a:rPr lang="ru-RU" sz="9600" dirty="0" smtClean="0"/>
              <a:t>2) Объектами итогового контроля и аттестации являются:</a:t>
            </a:r>
          </a:p>
          <a:p>
            <a:pPr lvl="0"/>
            <a:r>
              <a:rPr lang="ru-RU" sz="9600" dirty="0" smtClean="0"/>
              <a:t>личностные результаты (готовность и способность к саморазвитию, </a:t>
            </a:r>
            <a:r>
              <a:rPr lang="ru-RU" sz="9600" dirty="0" err="1" smtClean="0"/>
              <a:t>сформированность</a:t>
            </a:r>
            <a:r>
              <a:rPr lang="ru-RU" sz="9600" dirty="0" smtClean="0"/>
              <a:t> мотивации к познанию, ценностные установки обучающихся, социальные компетенции, личностные качества;</a:t>
            </a:r>
          </a:p>
          <a:p>
            <a:pPr lvl="0"/>
            <a:r>
              <a:rPr lang="ru-RU" sz="9600" dirty="0" err="1" smtClean="0"/>
              <a:t>метапредметные</a:t>
            </a:r>
            <a:r>
              <a:rPr lang="ru-RU" sz="9600" dirty="0" smtClean="0"/>
              <a:t>  результаты (освоение учащимися УУД и умения учиться);</a:t>
            </a:r>
          </a:p>
          <a:p>
            <a:pPr lvl="0"/>
            <a:r>
              <a:rPr lang="ru-RU" sz="9600" dirty="0" smtClean="0"/>
              <a:t>предметные результаты (усвоение ЗУН по предметам). </a:t>
            </a:r>
          </a:p>
          <a:p>
            <a:pPr>
              <a:buNone/>
            </a:pPr>
            <a:r>
              <a:rPr lang="ru-RU" sz="6000" dirty="0" smtClean="0"/>
              <a:t> </a:t>
            </a:r>
          </a:p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487375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 В отличие от стандартов 2004 года (ГОС) теперь при подготовке урока учитель должен четко представлять себе, </a:t>
            </a:r>
            <a:r>
              <a:rPr lang="ru-RU" sz="3600" b="1" dirty="0" smtClean="0"/>
              <a:t>какие универсальные учебные действия он должен развивать и каких результатов достичь.</a:t>
            </a:r>
            <a:endParaRPr lang="ru-RU" sz="32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147248" cy="5565232"/>
          </a:xfrm>
        </p:spPr>
        <p:txBody>
          <a:bodyPr/>
          <a:lstStyle/>
          <a:p>
            <a:pPr>
              <a:buNone/>
            </a:pPr>
            <a:r>
              <a:rPr lang="ru-RU" sz="3200" b="1" i="1" dirty="0" smtClean="0"/>
              <a:t>Базовые образовательные технологии ФГОС:</a:t>
            </a:r>
          </a:p>
          <a:p>
            <a:pPr>
              <a:buNone/>
            </a:pPr>
            <a:endParaRPr lang="ru-RU" sz="3200" dirty="0" smtClean="0"/>
          </a:p>
          <a:p>
            <a:r>
              <a:rPr lang="ru-RU" sz="3200" dirty="0" smtClean="0"/>
              <a:t> обучение на основе «проблемных ситуаций»;</a:t>
            </a:r>
          </a:p>
          <a:p>
            <a:r>
              <a:rPr lang="ru-RU" sz="3200" dirty="0" smtClean="0"/>
              <a:t> проектная деятельность;</a:t>
            </a:r>
          </a:p>
          <a:p>
            <a:r>
              <a:rPr lang="ru-RU" sz="3200" dirty="0" smtClean="0"/>
              <a:t> уровневая дифференциация;</a:t>
            </a:r>
          </a:p>
          <a:p>
            <a:r>
              <a:rPr lang="ru-RU" sz="3200" dirty="0" smtClean="0"/>
              <a:t> информационно-коммуникационные технологии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3843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solidFill>
                  <a:schemeClr val="hlink"/>
                </a:solidFill>
              </a:rPr>
              <a:t>Продуктивная образовательная технология: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9256" cy="4873752"/>
          </a:xfrm>
        </p:spPr>
        <p:txBody>
          <a:bodyPr>
            <a:normAutofit fontScale="92500" lnSpcReduction="10000"/>
          </a:bodyPr>
          <a:lstStyle/>
          <a:p>
            <a:pPr algn="ctr">
              <a:buFontTx/>
              <a:buNone/>
            </a:pPr>
            <a:r>
              <a:rPr lang="ru-RU" sz="4800" b="1" i="1" u="sng" dirty="0" smtClean="0"/>
              <a:t>Технология </a:t>
            </a:r>
            <a:r>
              <a:rPr lang="ru-RU" sz="4800" b="1" i="1" u="sng" dirty="0"/>
              <a:t>проектного обучения как компонент системы </a:t>
            </a:r>
            <a:r>
              <a:rPr lang="ru-RU" sz="4800" b="1" i="1" u="sng" dirty="0" smtClean="0"/>
              <a:t>образования.</a:t>
            </a:r>
          </a:p>
          <a:p>
            <a:pPr>
              <a:buNone/>
            </a:pPr>
            <a:r>
              <a:rPr lang="ru-RU" sz="3900" dirty="0" smtClean="0"/>
              <a:t>  Технология предполагает совокупность исследовательских, поисковых, проблемных </a:t>
            </a:r>
            <a:r>
              <a:rPr lang="ru-RU" sz="3900" dirty="0" err="1" smtClean="0"/>
              <a:t>методов,т.е</a:t>
            </a:r>
            <a:r>
              <a:rPr lang="ru-RU" sz="3900" dirty="0" smtClean="0"/>
              <a:t>. творческих по самой своей сути. </a:t>
            </a:r>
          </a:p>
          <a:p>
            <a:pPr algn="ctr">
              <a:buFontTx/>
              <a:buNone/>
            </a:pPr>
            <a:endParaRPr lang="ru-RU" sz="4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075240" cy="5781256"/>
          </a:xfrm>
        </p:spPr>
        <p:txBody>
          <a:bodyPr/>
          <a:lstStyle/>
          <a:p>
            <a:r>
              <a:rPr lang="ru-RU" sz="2800" b="1" dirty="0" smtClean="0"/>
              <a:t>Проект</a:t>
            </a:r>
            <a:r>
              <a:rPr lang="ru-RU" sz="2800" dirty="0" smtClean="0"/>
              <a:t> – это </a:t>
            </a:r>
            <a:r>
              <a:rPr lang="ru-RU" sz="2800" i="1" dirty="0" smtClean="0"/>
              <a:t>«брошенный вперёд»</a:t>
            </a:r>
            <a:r>
              <a:rPr lang="ru-RU" sz="2800" dirty="0" smtClean="0"/>
              <a:t> , т. е. прототип, прообраз какого – либо объекта, вида деятельности, а проектирование - это процесс создания проекта. </a:t>
            </a:r>
          </a:p>
          <a:p>
            <a:pPr>
              <a:buNone/>
            </a:pPr>
            <a:endParaRPr lang="ru-RU" sz="2800" dirty="0" smtClean="0"/>
          </a:p>
          <a:p>
            <a:r>
              <a:rPr lang="ru-RU" sz="2800" b="1" dirty="0" smtClean="0"/>
              <a:t>Образовательный проект</a:t>
            </a:r>
            <a:r>
              <a:rPr lang="ru-RU" sz="2800" dirty="0" smtClean="0"/>
              <a:t> – это комплекс взаимосвязанных мероприятий, предусматривающих в течение заданного периода времени создание и распространение нового вида продукции или технологии с целью получения новых образовательных эффектов.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8291264" cy="5709248"/>
          </a:xfrm>
        </p:spPr>
        <p:txBody>
          <a:bodyPr/>
          <a:lstStyle/>
          <a:p>
            <a:pPr>
              <a:buNone/>
            </a:pPr>
            <a:r>
              <a:rPr lang="ru-RU" sz="3600" dirty="0" smtClean="0"/>
              <a:t> </a:t>
            </a:r>
            <a:r>
              <a:rPr lang="ru-RU" sz="3600" b="1" dirty="0" smtClean="0"/>
              <a:t>Учебный проект – </a:t>
            </a:r>
          </a:p>
          <a:p>
            <a:pPr>
              <a:buNone/>
            </a:pPr>
            <a:r>
              <a:rPr lang="ru-RU" sz="3600" b="1" dirty="0" smtClean="0"/>
              <a:t> </a:t>
            </a:r>
            <a:r>
              <a:rPr lang="ru-RU" sz="3600" dirty="0" smtClean="0"/>
              <a:t> специально организованный и контролируемый учителем комплекс действий обучающихся, при котором они самостоятельно принимают решения и отвечают за свой выбор и результат труда.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0"/>
            <a:ext cx="8147248" cy="64739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/>
              <a:t>   </a:t>
            </a:r>
          </a:p>
          <a:p>
            <a:pPr>
              <a:buNone/>
            </a:pPr>
            <a:r>
              <a:rPr lang="ru-RU" sz="3200" b="1" i="1" dirty="0" smtClean="0"/>
              <a:t>Цель проектного обучения</a:t>
            </a:r>
            <a:r>
              <a:rPr lang="ru-RU" sz="3200" b="1" dirty="0" smtClean="0"/>
              <a:t> </a:t>
            </a:r>
            <a:r>
              <a:rPr lang="ru-RU" dirty="0" smtClean="0"/>
              <a:t>состоит в том, чтобы создать </a:t>
            </a:r>
            <a:r>
              <a:rPr lang="ru-RU" i="1" dirty="0" smtClean="0"/>
              <a:t>условия</a:t>
            </a:r>
            <a:r>
              <a:rPr lang="ru-RU" dirty="0" smtClean="0"/>
              <a:t>, при которых учащиеся:</a:t>
            </a:r>
          </a:p>
          <a:p>
            <a:pPr lvl="0"/>
            <a:r>
              <a:rPr lang="ru-RU" dirty="0" smtClean="0"/>
              <a:t>самостоятельно и охотно приобретают недостающие знания из разных источников;</a:t>
            </a:r>
          </a:p>
          <a:p>
            <a:pPr lvl="0"/>
            <a:r>
              <a:rPr lang="ru-RU" dirty="0" smtClean="0"/>
              <a:t>учатся пользоваться приобретенными знаниями для решения познавательных и практических задач;</a:t>
            </a:r>
          </a:p>
          <a:p>
            <a:pPr lvl="0"/>
            <a:r>
              <a:rPr lang="ru-RU" dirty="0" smtClean="0"/>
              <a:t>приобретают коммуникативные умения, работая в различных группах;</a:t>
            </a:r>
          </a:p>
          <a:p>
            <a:pPr lvl="0"/>
            <a:r>
              <a:rPr lang="ru-RU" dirty="0" smtClean="0"/>
              <a:t>развивают у себя исследовательские умения (</a:t>
            </a:r>
            <a:r>
              <a:rPr lang="ru-RU" dirty="0" err="1" smtClean="0"/>
              <a:t>умения</a:t>
            </a:r>
            <a:r>
              <a:rPr lang="ru-RU" dirty="0" smtClean="0"/>
              <a:t> выявлять проблемы, сбора информации, наблюдения, проведения эксперимента, анализа, построения гипотез, обобщения);</a:t>
            </a:r>
          </a:p>
          <a:p>
            <a:pPr lvl="0"/>
            <a:r>
              <a:rPr lang="ru-RU" dirty="0" smtClean="0"/>
              <a:t>развивают системное мышление.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Основные компоненты урока-проекта.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0768"/>
            <a:ext cx="8229600" cy="5256584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5060" name="Oval 4"/>
          <p:cNvSpPr>
            <a:spLocks noChangeArrowheads="1"/>
          </p:cNvSpPr>
          <p:nvPr/>
        </p:nvSpPr>
        <p:spPr bwMode="auto">
          <a:xfrm>
            <a:off x="0" y="1484784"/>
            <a:ext cx="2519363" cy="14398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Проблема</a:t>
            </a:r>
          </a:p>
        </p:txBody>
      </p:sp>
      <p:sp>
        <p:nvSpPr>
          <p:cNvPr id="45061" name="Oval 5"/>
          <p:cNvSpPr>
            <a:spLocks noChangeArrowheads="1"/>
          </p:cNvSpPr>
          <p:nvPr/>
        </p:nvSpPr>
        <p:spPr bwMode="auto">
          <a:xfrm>
            <a:off x="1547813" y="2565400"/>
            <a:ext cx="2498725" cy="13684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Групповая </a:t>
            </a:r>
          </a:p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работа</a:t>
            </a:r>
          </a:p>
        </p:txBody>
      </p:sp>
      <p:sp>
        <p:nvSpPr>
          <p:cNvPr id="45062" name="Oval 6"/>
          <p:cNvSpPr>
            <a:spLocks noChangeArrowheads="1"/>
          </p:cNvSpPr>
          <p:nvPr/>
        </p:nvSpPr>
        <p:spPr bwMode="auto">
          <a:xfrm>
            <a:off x="3851275" y="3141663"/>
            <a:ext cx="3097213" cy="13684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Основы </a:t>
            </a:r>
          </a:p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исследовательской</a:t>
            </a:r>
          </a:p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работы</a:t>
            </a:r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6588125" y="3860800"/>
            <a:ext cx="2160588" cy="13684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Рефлексия</a:t>
            </a:r>
          </a:p>
        </p:txBody>
      </p:sp>
      <p:sp>
        <p:nvSpPr>
          <p:cNvPr id="45064" name="Oval 8"/>
          <p:cNvSpPr>
            <a:spLocks noChangeArrowheads="1"/>
          </p:cNvSpPr>
          <p:nvPr/>
        </p:nvSpPr>
        <p:spPr bwMode="auto">
          <a:xfrm>
            <a:off x="1835150" y="4652963"/>
            <a:ext cx="1851025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сотрудничество</a:t>
            </a:r>
          </a:p>
        </p:txBody>
      </p:sp>
      <p:sp>
        <p:nvSpPr>
          <p:cNvPr id="45065" name="Oval 9"/>
          <p:cNvSpPr>
            <a:spLocks noChangeArrowheads="1"/>
          </p:cNvSpPr>
          <p:nvPr/>
        </p:nvSpPr>
        <p:spPr bwMode="auto">
          <a:xfrm>
            <a:off x="4859338" y="4941888"/>
            <a:ext cx="1778000" cy="10080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«продукт»</a:t>
            </a:r>
          </a:p>
        </p:txBody>
      </p:sp>
      <p:sp>
        <p:nvSpPr>
          <p:cNvPr id="45066" name="AutoShape 10"/>
          <p:cNvSpPr>
            <a:spLocks noChangeArrowheads="1"/>
          </p:cNvSpPr>
          <p:nvPr/>
        </p:nvSpPr>
        <p:spPr bwMode="auto">
          <a:xfrm>
            <a:off x="1835150" y="3789363"/>
            <a:ext cx="733425" cy="1214437"/>
          </a:xfrm>
          <a:prstGeom prst="curvedRightArrow">
            <a:avLst>
              <a:gd name="adj1" fmla="val 33117"/>
              <a:gd name="adj2" fmla="val 6623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5067" name="AutoShape 11"/>
          <p:cNvSpPr>
            <a:spLocks noChangeArrowheads="1"/>
          </p:cNvSpPr>
          <p:nvPr/>
        </p:nvSpPr>
        <p:spPr bwMode="auto">
          <a:xfrm>
            <a:off x="4427538" y="4437063"/>
            <a:ext cx="733425" cy="1214437"/>
          </a:xfrm>
          <a:prstGeom prst="curvedRightArrow">
            <a:avLst>
              <a:gd name="adj1" fmla="val 33117"/>
              <a:gd name="adj2" fmla="val 6623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ЭТАПЫ РЕАЛИЗАЦИИ МЕТОДА ПРОЕКТА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467600" cy="5421216"/>
          </a:xfrm>
        </p:spPr>
        <p:txBody>
          <a:bodyPr>
            <a:normAutofit fontScale="92500"/>
          </a:bodyPr>
          <a:lstStyle/>
          <a:p>
            <a:pPr lvl="0">
              <a:buNone/>
            </a:pPr>
            <a:r>
              <a:rPr lang="ru-RU" dirty="0" smtClean="0"/>
              <a:t>1.  Постановка цели, выявление проблемы, формулирование задачи.</a:t>
            </a:r>
          </a:p>
          <a:p>
            <a:pPr lvl="0">
              <a:buNone/>
            </a:pPr>
            <a:r>
              <a:rPr lang="ru-RU" dirty="0" smtClean="0"/>
              <a:t>2. Обсуждение возможных вариантов исследования, выбор способов.</a:t>
            </a:r>
          </a:p>
          <a:p>
            <a:pPr lvl="0">
              <a:buNone/>
            </a:pPr>
            <a:r>
              <a:rPr lang="ru-RU" dirty="0" smtClean="0"/>
              <a:t>3. Самообразование и актуализация знаний;</a:t>
            </a:r>
          </a:p>
          <a:p>
            <a:pPr lvl="0">
              <a:buNone/>
            </a:pPr>
            <a:r>
              <a:rPr lang="ru-RU" dirty="0" smtClean="0"/>
              <a:t>4. Продумывание хода деятельности, распределение обязанностей.</a:t>
            </a:r>
          </a:p>
          <a:p>
            <a:pPr lvl="0">
              <a:buNone/>
            </a:pPr>
            <a:r>
              <a:rPr lang="ru-RU" dirty="0" smtClean="0"/>
              <a:t>5. Исследование: решение отдельных задач, компоновка наработанного материала, иллюстрирование с помощью схем, таблиц, </a:t>
            </a:r>
            <a:r>
              <a:rPr lang="ru-RU" dirty="0" err="1" smtClean="0"/>
              <a:t>инсценирования</a:t>
            </a:r>
            <a:r>
              <a:rPr lang="ru-RU" dirty="0" smtClean="0"/>
              <a:t> и т.д.</a:t>
            </a:r>
          </a:p>
          <a:p>
            <a:pPr lvl="0">
              <a:buNone/>
            </a:pPr>
            <a:r>
              <a:rPr lang="ru-RU" dirty="0" smtClean="0"/>
              <a:t>6. Обобщение результатов (презентация выполненного проекта), выводы.</a:t>
            </a:r>
          </a:p>
          <a:p>
            <a:pPr lvl="0">
              <a:buNone/>
            </a:pPr>
            <a:r>
              <a:rPr lang="ru-RU" dirty="0" smtClean="0"/>
              <a:t>7. Рефлексия: анализ успехов, ошибок, коррекция.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76313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tx1"/>
                </a:solidFill>
              </a:rPr>
              <a:t>Система действий учителя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b="1" dirty="0">
                <a:solidFill>
                  <a:schemeClr val="tx1"/>
                </a:solidFill>
              </a:rPr>
              <a:t>и учеников в ходе проектной деятельности.</a:t>
            </a:r>
            <a:r>
              <a:rPr lang="ru-RU" dirty="0">
                <a:solidFill>
                  <a:schemeClr val="tx1"/>
                </a:solidFill>
              </a:rPr>
              <a:t>                      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064127" cy="504031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800" dirty="0"/>
              <a:t>                                 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dirty="0"/>
              <a:t>                                               </a:t>
            </a:r>
            <a:r>
              <a:rPr lang="ru-RU" sz="2800" dirty="0" smtClean="0"/>
              <a:t>     </a:t>
            </a:r>
            <a:r>
              <a:rPr lang="ru-RU" sz="2800" dirty="0"/>
              <a:t>2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dirty="0"/>
              <a:t>         7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dirty="0"/>
              <a:t>                                                             </a:t>
            </a:r>
            <a:r>
              <a:rPr lang="ru-RU" sz="2800" dirty="0" smtClean="0"/>
              <a:t>       3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dirty="0" smtClean="0"/>
              <a:t>   </a:t>
            </a:r>
            <a:r>
              <a:rPr lang="ru-RU" sz="2800" dirty="0"/>
              <a:t>6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dirty="0" smtClean="0"/>
              <a:t>                             5              4</a:t>
            </a:r>
            <a:endParaRPr lang="ru-RU" sz="2800" dirty="0"/>
          </a:p>
          <a:p>
            <a:pPr>
              <a:lnSpc>
                <a:spcPct val="80000"/>
              </a:lnSpc>
              <a:buFontTx/>
              <a:buNone/>
            </a:pPr>
            <a:endParaRPr lang="ru-RU" sz="2800" dirty="0"/>
          </a:p>
          <a:p>
            <a:pPr>
              <a:lnSpc>
                <a:spcPct val="80000"/>
              </a:lnSpc>
              <a:buFontTx/>
              <a:buNone/>
            </a:pPr>
            <a:endParaRPr lang="ru-RU" sz="1800" dirty="0"/>
          </a:p>
          <a:p>
            <a:pPr>
              <a:lnSpc>
                <a:spcPct val="80000"/>
              </a:lnSpc>
              <a:buFontTx/>
              <a:buNone/>
            </a:pPr>
            <a:endParaRPr lang="ru-RU" sz="1800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/>
              <a:t>                  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800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/>
              <a:t>  -  Доля учителя в совместной работе.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800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/>
              <a:t>  - Доля ученика в совместной работе.</a:t>
            </a:r>
          </a:p>
        </p:txBody>
      </p:sp>
      <p:sp>
        <p:nvSpPr>
          <p:cNvPr id="46087" name="AutoShape 7"/>
          <p:cNvSpPr>
            <a:spLocks noChangeArrowheads="1"/>
          </p:cNvSpPr>
          <p:nvPr/>
        </p:nvSpPr>
        <p:spPr bwMode="auto">
          <a:xfrm>
            <a:off x="4067175" y="1773238"/>
            <a:ext cx="360363" cy="790575"/>
          </a:xfrm>
          <a:prstGeom prst="can">
            <a:avLst>
              <a:gd name="adj" fmla="val 5484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091" name="AutoShape 11"/>
          <p:cNvSpPr>
            <a:spLocks noChangeArrowheads="1"/>
          </p:cNvSpPr>
          <p:nvPr/>
        </p:nvSpPr>
        <p:spPr bwMode="auto">
          <a:xfrm>
            <a:off x="4427538" y="1989138"/>
            <a:ext cx="360362" cy="574675"/>
          </a:xfrm>
          <a:prstGeom prst="can">
            <a:avLst>
              <a:gd name="adj" fmla="val 39868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6092" name="AutoShape 12"/>
          <p:cNvSpPr>
            <a:spLocks noChangeArrowheads="1"/>
          </p:cNvSpPr>
          <p:nvPr/>
        </p:nvSpPr>
        <p:spPr bwMode="auto">
          <a:xfrm>
            <a:off x="5940152" y="2132856"/>
            <a:ext cx="360363" cy="647700"/>
          </a:xfrm>
          <a:prstGeom prst="can">
            <a:avLst>
              <a:gd name="adj" fmla="val 4493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093" name="AutoShape 13"/>
          <p:cNvSpPr>
            <a:spLocks noChangeArrowheads="1"/>
          </p:cNvSpPr>
          <p:nvPr/>
        </p:nvSpPr>
        <p:spPr bwMode="auto">
          <a:xfrm>
            <a:off x="7524328" y="2780928"/>
            <a:ext cx="360363" cy="1152525"/>
          </a:xfrm>
          <a:prstGeom prst="can">
            <a:avLst>
              <a:gd name="adj" fmla="val 79956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094" name="AutoShape 14"/>
          <p:cNvSpPr>
            <a:spLocks noChangeArrowheads="1"/>
          </p:cNvSpPr>
          <p:nvPr/>
        </p:nvSpPr>
        <p:spPr bwMode="auto">
          <a:xfrm>
            <a:off x="3347864" y="4941168"/>
            <a:ext cx="360363" cy="215900"/>
          </a:xfrm>
          <a:prstGeom prst="ca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095" name="AutoShape 15"/>
          <p:cNvSpPr>
            <a:spLocks noChangeArrowheads="1"/>
          </p:cNvSpPr>
          <p:nvPr/>
        </p:nvSpPr>
        <p:spPr bwMode="auto">
          <a:xfrm>
            <a:off x="6372200" y="1700808"/>
            <a:ext cx="358775" cy="1079500"/>
          </a:xfrm>
          <a:prstGeom prst="can">
            <a:avLst>
              <a:gd name="adj" fmla="val 75221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096" name="AutoShape 16"/>
          <p:cNvSpPr>
            <a:spLocks noChangeArrowheads="1"/>
          </p:cNvSpPr>
          <p:nvPr/>
        </p:nvSpPr>
        <p:spPr bwMode="auto">
          <a:xfrm>
            <a:off x="2268538" y="2349500"/>
            <a:ext cx="360362" cy="863600"/>
          </a:xfrm>
          <a:prstGeom prst="can">
            <a:avLst>
              <a:gd name="adj" fmla="val 5991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097" name="AutoShape 17"/>
          <p:cNvSpPr>
            <a:spLocks noChangeArrowheads="1"/>
          </p:cNvSpPr>
          <p:nvPr/>
        </p:nvSpPr>
        <p:spPr bwMode="auto">
          <a:xfrm>
            <a:off x="1476375" y="4149725"/>
            <a:ext cx="358775" cy="709613"/>
          </a:xfrm>
          <a:prstGeom prst="can">
            <a:avLst>
              <a:gd name="adj" fmla="val 4944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098" name="AutoShape 18"/>
          <p:cNvSpPr>
            <a:spLocks noChangeArrowheads="1"/>
          </p:cNvSpPr>
          <p:nvPr/>
        </p:nvSpPr>
        <p:spPr bwMode="auto">
          <a:xfrm>
            <a:off x="5796136" y="4005064"/>
            <a:ext cx="360363" cy="1152525"/>
          </a:xfrm>
          <a:prstGeom prst="can">
            <a:avLst>
              <a:gd name="adj" fmla="val 79956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099" name="AutoShape 19"/>
          <p:cNvSpPr>
            <a:spLocks noChangeArrowheads="1"/>
          </p:cNvSpPr>
          <p:nvPr/>
        </p:nvSpPr>
        <p:spPr bwMode="auto">
          <a:xfrm>
            <a:off x="6876256" y="3429000"/>
            <a:ext cx="360362" cy="431800"/>
          </a:xfrm>
          <a:prstGeom prst="can">
            <a:avLst>
              <a:gd name="adj" fmla="val 986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100" name="AutoShape 20"/>
          <p:cNvSpPr>
            <a:spLocks noChangeArrowheads="1"/>
          </p:cNvSpPr>
          <p:nvPr/>
        </p:nvSpPr>
        <p:spPr bwMode="auto">
          <a:xfrm>
            <a:off x="5364088" y="4869160"/>
            <a:ext cx="360362" cy="215900"/>
          </a:xfrm>
          <a:prstGeom prst="ca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101" name="AutoShape 21"/>
          <p:cNvSpPr>
            <a:spLocks noChangeArrowheads="1"/>
          </p:cNvSpPr>
          <p:nvPr/>
        </p:nvSpPr>
        <p:spPr bwMode="auto">
          <a:xfrm>
            <a:off x="3779912" y="4005064"/>
            <a:ext cx="360362" cy="1143000"/>
          </a:xfrm>
          <a:prstGeom prst="can">
            <a:avLst>
              <a:gd name="adj" fmla="val 79295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102" name="AutoShape 22"/>
          <p:cNvSpPr>
            <a:spLocks noChangeArrowheads="1"/>
          </p:cNvSpPr>
          <p:nvPr/>
        </p:nvSpPr>
        <p:spPr bwMode="auto">
          <a:xfrm>
            <a:off x="1835150" y="3644900"/>
            <a:ext cx="360363" cy="1214438"/>
          </a:xfrm>
          <a:prstGeom prst="can">
            <a:avLst>
              <a:gd name="adj" fmla="val 84251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103" name="AutoShape 23"/>
          <p:cNvSpPr>
            <a:spLocks noChangeArrowheads="1"/>
          </p:cNvSpPr>
          <p:nvPr/>
        </p:nvSpPr>
        <p:spPr bwMode="auto">
          <a:xfrm>
            <a:off x="2627313" y="2349500"/>
            <a:ext cx="360362" cy="863600"/>
          </a:xfrm>
          <a:prstGeom prst="can">
            <a:avLst>
              <a:gd name="adj" fmla="val 59912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104" name="AutoShape 24"/>
          <p:cNvSpPr>
            <a:spLocks noChangeArrowheads="1"/>
          </p:cNvSpPr>
          <p:nvPr/>
        </p:nvSpPr>
        <p:spPr bwMode="auto">
          <a:xfrm>
            <a:off x="323850" y="5229225"/>
            <a:ext cx="215900" cy="495300"/>
          </a:xfrm>
          <a:prstGeom prst="can">
            <a:avLst>
              <a:gd name="adj" fmla="val 573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105" name="AutoShape 25"/>
          <p:cNvSpPr>
            <a:spLocks noChangeArrowheads="1"/>
          </p:cNvSpPr>
          <p:nvPr/>
        </p:nvSpPr>
        <p:spPr bwMode="auto">
          <a:xfrm>
            <a:off x="323850" y="5949950"/>
            <a:ext cx="215900" cy="422275"/>
          </a:xfrm>
          <a:prstGeom prst="can">
            <a:avLst>
              <a:gd name="adj" fmla="val 4889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836712"/>
            <a:ext cx="6534472" cy="4536504"/>
          </a:xfrm>
        </p:spPr>
        <p:txBody>
          <a:bodyPr>
            <a:normAutofit/>
          </a:bodyPr>
          <a:lstStyle/>
          <a:p>
            <a:r>
              <a:rPr lang="ru-RU" dirty="0" smtClean="0"/>
              <a:t>ФГОС второго поколения определил задачу, которая предполагает </a:t>
            </a:r>
            <a:r>
              <a:rPr lang="ru-RU" sz="3600" u="sng" dirty="0" smtClean="0"/>
              <a:t>воспитание гражданина современного общества, человека, который будет учиться всю жизнь.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2286000" y="6374921"/>
            <a:ext cx="61722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Виды проектов.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7859216" cy="5349208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Обзорный </a:t>
            </a:r>
            <a:r>
              <a:rPr lang="ru-RU" sz="3600" b="1" dirty="0"/>
              <a:t>проект.</a:t>
            </a:r>
          </a:p>
          <a:p>
            <a:r>
              <a:rPr lang="ru-RU" sz="3600" b="1" dirty="0"/>
              <a:t>Продукционный проект.</a:t>
            </a:r>
          </a:p>
          <a:p>
            <a:r>
              <a:rPr lang="ru-RU" sz="3600" b="1" dirty="0"/>
              <a:t>Творческий проект (проекты-инсценировки, организационные проекты, игровые проекты и т.д.).</a:t>
            </a:r>
          </a:p>
          <a:p>
            <a:r>
              <a:rPr lang="ru-RU" sz="3600" dirty="0" smtClean="0"/>
              <a:t> </a:t>
            </a:r>
            <a:r>
              <a:rPr lang="ru-RU" sz="3600" b="1" dirty="0" smtClean="0"/>
              <a:t>Информационный и исследовательский проекты</a:t>
            </a:r>
            <a:r>
              <a:rPr lang="ru-RU" sz="3200" b="1" dirty="0" smtClean="0"/>
              <a:t>.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ФОРМЫ ПРОЕКТА («ПРОДУКТА»)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3600" b="1" dirty="0" smtClean="0"/>
              <a:t>Видеоролик, рекламный ролик;</a:t>
            </a:r>
          </a:p>
          <a:p>
            <a:pPr>
              <a:lnSpc>
                <a:spcPct val="80000"/>
              </a:lnSpc>
            </a:pPr>
            <a:r>
              <a:rPr lang="ru-RU" sz="3600" b="1" dirty="0" smtClean="0"/>
              <a:t>Программа чего-либо (праздника, мероприятия и т.д.);</a:t>
            </a:r>
          </a:p>
          <a:p>
            <a:pPr>
              <a:lnSpc>
                <a:spcPct val="80000"/>
              </a:lnSpc>
            </a:pPr>
            <a:r>
              <a:rPr lang="ru-RU" sz="3600" b="1" dirty="0" smtClean="0"/>
              <a:t>Интервью с известными людьми, репортаж;</a:t>
            </a:r>
          </a:p>
          <a:p>
            <a:pPr>
              <a:lnSpc>
                <a:spcPct val="80000"/>
              </a:lnSpc>
            </a:pPr>
            <a:r>
              <a:rPr lang="ru-RU" sz="3600" b="1" dirty="0" smtClean="0"/>
              <a:t>Изготовление открытки, альбома, буклета с кратким текстом, рисунками, фото;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ФОРМЫ ПРОЕКТА («ПРОДУКТА»)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003232" cy="542121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3200" b="1" dirty="0" smtClean="0"/>
              <a:t>Создание словаря обиходной лексики и т.д.;</a:t>
            </a:r>
          </a:p>
          <a:p>
            <a:pPr>
              <a:lnSpc>
                <a:spcPct val="80000"/>
              </a:lnSpc>
            </a:pPr>
            <a:r>
              <a:rPr lang="ru-RU" sz="3200" b="1" dirty="0" smtClean="0"/>
              <a:t>Создание литературно-музыкальных, поэтических, драматических композиций, инсценировок;</a:t>
            </a:r>
          </a:p>
          <a:p>
            <a:pPr>
              <a:lnSpc>
                <a:spcPct val="80000"/>
              </a:lnSpc>
            </a:pPr>
            <a:r>
              <a:rPr lang="ru-RU" sz="3200" b="1" dirty="0" smtClean="0"/>
              <a:t>Иллюстрации-символы, схемы и другие наглядные материалы;</a:t>
            </a:r>
          </a:p>
          <a:p>
            <a:pPr>
              <a:lnSpc>
                <a:spcPct val="80000"/>
              </a:lnSpc>
            </a:pPr>
            <a:r>
              <a:rPr lang="ru-RU" sz="3200" b="1" dirty="0" smtClean="0"/>
              <a:t>Презентация выполненного исследования (реферата, проблемного задания, вопроса).</a:t>
            </a:r>
            <a:endParaRPr lang="ru-RU" sz="3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i="1" dirty="0">
                <a:solidFill>
                  <a:schemeClr val="tx1"/>
                </a:solidFill>
              </a:rPr>
              <a:t>Типы проектов </a:t>
            </a:r>
            <a:br>
              <a:rPr lang="ru-RU" sz="3200" b="1" i="1" dirty="0">
                <a:solidFill>
                  <a:schemeClr val="tx1"/>
                </a:solidFill>
              </a:rPr>
            </a:br>
            <a:r>
              <a:rPr lang="ru-RU" sz="3200" b="1" i="1" dirty="0">
                <a:solidFill>
                  <a:schemeClr val="tx1"/>
                </a:solidFill>
              </a:rPr>
              <a:t>(по продолжительности</a:t>
            </a:r>
            <a:r>
              <a:rPr lang="ru-RU" sz="3200" b="1" i="1" dirty="0">
                <a:solidFill>
                  <a:schemeClr val="hlink"/>
                </a:solidFill>
              </a:rPr>
              <a:t>).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3600" b="1" dirty="0"/>
              <a:t>Мини-проекты (урок-два);</a:t>
            </a:r>
          </a:p>
          <a:p>
            <a:r>
              <a:rPr lang="ru-RU" sz="3600" b="1" dirty="0"/>
              <a:t>Краткосрочные (2-6 часов);</a:t>
            </a:r>
          </a:p>
          <a:p>
            <a:r>
              <a:rPr lang="ru-RU" sz="3600" b="1" dirty="0"/>
              <a:t>Среднесрочные (12-15 часов);</a:t>
            </a:r>
          </a:p>
          <a:p>
            <a:r>
              <a:rPr lang="ru-RU" sz="3600" b="1" dirty="0"/>
              <a:t>Долгосрочные (от недели до нескольких месяцев).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Отличительные черты проектной технологии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147248" cy="5349208"/>
          </a:xfrm>
        </p:spPr>
        <p:txBody>
          <a:bodyPr/>
          <a:lstStyle/>
          <a:p>
            <a:r>
              <a:rPr lang="ru-RU" dirty="0" smtClean="0"/>
              <a:t>Учитель ориентируется не только на получение учащимися предметных знаний, но и на развитие их мыслительных, творческих и коммуникативных способностей;</a:t>
            </a:r>
          </a:p>
          <a:p>
            <a:r>
              <a:rPr lang="ru-RU" dirty="0" smtClean="0"/>
              <a:t>Учащиеся приняли тему проекта как личностно значимую проблему; сами планируют ход и прогнозируют результаты работы;</a:t>
            </a:r>
          </a:p>
          <a:p>
            <a:r>
              <a:rPr lang="ru-RU" dirty="0" smtClean="0"/>
              <a:t>Участники проекта сами организуют себя на дело и осуществляют поисковую деятельность;</a:t>
            </a:r>
          </a:p>
          <a:p>
            <a:r>
              <a:rPr lang="ru-RU" dirty="0" smtClean="0"/>
              <a:t>Сами отбирают необходимые средства для осуществления проекта;</a:t>
            </a:r>
          </a:p>
          <a:p>
            <a:r>
              <a:rPr lang="ru-RU" dirty="0" smtClean="0"/>
              <a:t>Учитель выводит педагогический процесс в окружающий мир;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Отличительные черты проектной технологии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075240" cy="5349208"/>
          </a:xfrm>
        </p:spPr>
        <p:txBody>
          <a:bodyPr/>
          <a:lstStyle/>
          <a:p>
            <a:r>
              <a:rPr lang="ru-RU" dirty="0" smtClean="0"/>
              <a:t>Участники проекта информируют друг друга о ходе работы над проектом;  </a:t>
            </a:r>
          </a:p>
          <a:p>
            <a:r>
              <a:rPr lang="ru-RU" dirty="0" smtClean="0"/>
              <a:t>Учитель консультирует ребят на всех этапах работы над проектом;  </a:t>
            </a:r>
          </a:p>
          <a:p>
            <a:r>
              <a:rPr lang="ru-RU" dirty="0" smtClean="0"/>
              <a:t>Учитель создает условия для коррекции работы над проектом;  </a:t>
            </a:r>
          </a:p>
          <a:p>
            <a:r>
              <a:rPr lang="ru-RU" dirty="0" smtClean="0"/>
              <a:t>Учитель организует экспертизу проектов;</a:t>
            </a:r>
          </a:p>
          <a:p>
            <a:r>
              <a:rPr lang="ru-RU" dirty="0" smtClean="0"/>
              <a:t>Учитель организует публичную защиту проектов, а ученики готовят проект к презентации, представляют и защищают его;  </a:t>
            </a:r>
          </a:p>
          <a:p>
            <a:r>
              <a:rPr lang="ru-RU" dirty="0" smtClean="0"/>
              <a:t>Ученики анализируют свою работу над проектом.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805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ВЫВОДЫ: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859216" cy="5421216"/>
          </a:xfrm>
        </p:spPr>
        <p:txBody>
          <a:bodyPr>
            <a:normAutofit lnSpcReduction="10000"/>
          </a:bodyPr>
          <a:lstStyle/>
          <a:p>
            <a:r>
              <a:rPr lang="ru-RU" sz="2800" u="sng" dirty="0" smtClean="0"/>
              <a:t>Метод </a:t>
            </a:r>
            <a:r>
              <a:rPr lang="ru-RU" sz="2800" u="sng" dirty="0" smtClean="0"/>
              <a:t>проектного обучения</a:t>
            </a:r>
            <a:r>
              <a:rPr lang="ru-RU" sz="2800" dirty="0" smtClean="0"/>
              <a:t> </a:t>
            </a:r>
            <a:r>
              <a:rPr lang="ru-RU" sz="2800" dirty="0" smtClean="0"/>
              <a:t>- педагогическая технология, ориентированная не на интеграцию ЗУН, а на их применение и приобретение новых (порой и путем самообразования). </a:t>
            </a:r>
          </a:p>
          <a:p>
            <a:r>
              <a:rPr lang="ru-RU" sz="2800" dirty="0" smtClean="0"/>
              <a:t>Активное включение учащихся в создание проекта дает возможность осваивать новые способы человеческой деятельности в </a:t>
            </a:r>
            <a:r>
              <a:rPr lang="ru-RU" sz="2800" dirty="0" err="1" smtClean="0"/>
              <a:t>социокультурной</a:t>
            </a:r>
            <a:r>
              <a:rPr lang="ru-RU" sz="2800" dirty="0" smtClean="0"/>
              <a:t> среде.</a:t>
            </a:r>
          </a:p>
          <a:p>
            <a:r>
              <a:rPr lang="ru-RU" sz="2800" dirty="0" smtClean="0"/>
              <a:t>В рамках </a:t>
            </a:r>
            <a:r>
              <a:rPr lang="ru-RU" sz="2800" b="1" dirty="0" smtClean="0"/>
              <a:t>проектной технологии </a:t>
            </a:r>
            <a:r>
              <a:rPr lang="ru-RU" sz="2800" dirty="0" smtClean="0"/>
              <a:t>ученик овладевает  универсальными действиями, чтобы уметь решать любые задачи и отвечать за свои результаты.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467600" cy="5421216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Ведущий лозунг прошлых лет:</a:t>
            </a:r>
            <a:r>
              <a:rPr lang="ru-RU" sz="3600" b="1" dirty="0" smtClean="0"/>
              <a:t> «Образование для жизни». </a:t>
            </a:r>
          </a:p>
          <a:p>
            <a:endParaRPr lang="ru-RU" sz="3600" b="1" dirty="0" smtClean="0"/>
          </a:p>
          <a:p>
            <a:r>
              <a:rPr lang="ru-RU" sz="3600" dirty="0" smtClean="0"/>
              <a:t>Современный лозунг: </a:t>
            </a:r>
            <a:r>
              <a:rPr lang="ru-RU" sz="3600" b="1" dirty="0" smtClean="0"/>
              <a:t>«Образование на протяжении всей жизни». </a:t>
            </a:r>
            <a:endParaRPr lang="ru-RU" sz="3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147248" cy="563724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Современному обществу нужны образованные, нравственные, предприимчивые люди, которые могут:</a:t>
            </a:r>
          </a:p>
          <a:p>
            <a:pPr>
              <a:buNone/>
            </a:pPr>
            <a:endParaRPr lang="ru-RU" dirty="0" smtClean="0"/>
          </a:p>
          <a:p>
            <a:pPr lvl="0"/>
            <a:r>
              <a:rPr lang="ru-RU" sz="2800" dirty="0" smtClean="0"/>
              <a:t>анализировать свои действия;</a:t>
            </a:r>
          </a:p>
          <a:p>
            <a:pPr lvl="0"/>
            <a:r>
              <a:rPr lang="ru-RU" sz="2800" dirty="0" smtClean="0"/>
              <a:t>самостоятельно принимать решения, прогнозируя их возможные последствия;</a:t>
            </a:r>
          </a:p>
          <a:p>
            <a:pPr lvl="0"/>
            <a:r>
              <a:rPr lang="ru-RU" sz="2800" dirty="0" smtClean="0"/>
              <a:t>отличаться мобильностью;</a:t>
            </a:r>
          </a:p>
          <a:p>
            <a:pPr lvl="0"/>
            <a:r>
              <a:rPr lang="ru-RU" sz="2800" dirty="0" smtClean="0"/>
              <a:t>быть способными к сотрудничеству;</a:t>
            </a:r>
          </a:p>
          <a:p>
            <a:pPr lvl="0"/>
            <a:r>
              <a:rPr lang="ru-RU" sz="2800" dirty="0" smtClean="0"/>
              <a:t>обладать чувством ответственности за судьбу страны, ее социально-экономическое процветание.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787208" cy="5421216"/>
          </a:xfrm>
        </p:spPr>
        <p:txBody>
          <a:bodyPr/>
          <a:lstStyle/>
          <a:p>
            <a:r>
              <a:rPr lang="ru-RU" sz="4400" dirty="0" smtClean="0"/>
              <a:t>Целью современного образования становится </a:t>
            </a:r>
          </a:p>
          <a:p>
            <a:pPr>
              <a:buNone/>
            </a:pPr>
            <a:endParaRPr lang="ru-RU" sz="4400" i="1" dirty="0" smtClean="0"/>
          </a:p>
          <a:p>
            <a:pPr>
              <a:buNone/>
            </a:pPr>
            <a:r>
              <a:rPr lang="ru-RU" sz="4400" i="1" dirty="0" smtClean="0"/>
              <a:t>   </a:t>
            </a:r>
            <a:r>
              <a:rPr lang="ru-RU" sz="4400" i="1" u="sng" dirty="0" smtClean="0"/>
              <a:t>развитие ученика  как субъекта познавательной деятельности. </a:t>
            </a:r>
            <a:endParaRPr lang="ru-RU" sz="4400" u="sng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075240" cy="5421216"/>
          </a:xfrm>
        </p:spPr>
        <p:txBody>
          <a:bodyPr/>
          <a:lstStyle/>
          <a:p>
            <a:pPr>
              <a:buNone/>
            </a:pPr>
            <a:r>
              <a:rPr lang="ru-RU" sz="4400" b="1" dirty="0" smtClean="0"/>
              <a:t>   Системно -</a:t>
            </a:r>
            <a:r>
              <a:rPr lang="ru-RU" sz="4400" b="1" dirty="0" err="1" smtClean="0"/>
              <a:t>деятельностный</a:t>
            </a:r>
            <a:r>
              <a:rPr lang="ru-RU" sz="4400" b="1" dirty="0" smtClean="0"/>
              <a:t> подход</a:t>
            </a:r>
            <a:r>
              <a:rPr lang="ru-RU" sz="4400" dirty="0" smtClean="0"/>
              <a:t> </a:t>
            </a:r>
            <a:r>
              <a:rPr lang="ru-RU" sz="3200" dirty="0" smtClean="0"/>
              <a:t>– </a:t>
            </a:r>
            <a:r>
              <a:rPr lang="ru-RU" sz="3600" dirty="0" smtClean="0"/>
              <a:t>это подход к организации процесса обучения, в котором на первый план выходит проблема самоопределения ученика в учебном процессе</a:t>
            </a:r>
            <a:r>
              <a:rPr lang="ru-RU" sz="2800" dirty="0" smtClean="0"/>
              <a:t>. </a:t>
            </a:r>
            <a:endParaRPr lang="ru-RU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4000" dirty="0" smtClean="0"/>
              <a:t>Быть субъектом – значит быть хозяином своей деятельности:</a:t>
            </a:r>
            <a:endParaRPr lang="ru-RU" dirty="0" smtClean="0"/>
          </a:p>
          <a:p>
            <a:pPr lvl="6"/>
            <a:r>
              <a:rPr lang="ru-RU" sz="3200" dirty="0" smtClean="0"/>
              <a:t> ставить цели;</a:t>
            </a:r>
          </a:p>
          <a:p>
            <a:pPr lvl="6"/>
            <a:r>
              <a:rPr lang="ru-RU" sz="3200" dirty="0" smtClean="0"/>
              <a:t> решать задачи;</a:t>
            </a:r>
          </a:p>
          <a:p>
            <a:pPr lvl="6"/>
            <a:r>
              <a:rPr lang="ru-RU" sz="3200" dirty="0" smtClean="0"/>
              <a:t> отвечать за результаты.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493224"/>
          </a:xfrm>
        </p:spPr>
        <p:txBody>
          <a:bodyPr>
            <a:normAutofit fontScale="92500"/>
          </a:bodyPr>
          <a:lstStyle/>
          <a:p>
            <a:r>
              <a:rPr lang="ru-RU" sz="3600" b="1" dirty="0" smtClean="0"/>
              <a:t>Универсальные учебные действия (УУД) – </a:t>
            </a:r>
            <a:r>
              <a:rPr lang="ru-RU" sz="3600" dirty="0" smtClean="0"/>
              <a:t>важная часть Федерального государственного образовательного стандарта. </a:t>
            </a:r>
          </a:p>
          <a:p>
            <a:r>
              <a:rPr lang="ru-RU" sz="3600" dirty="0" smtClean="0"/>
              <a:t>В рамках </a:t>
            </a:r>
            <a:r>
              <a:rPr lang="ru-RU" sz="3600" b="1" dirty="0" err="1" smtClean="0"/>
              <a:t>деятельностного</a:t>
            </a:r>
            <a:r>
              <a:rPr lang="ru-RU" sz="3600" b="1" dirty="0" smtClean="0"/>
              <a:t> подхода </a:t>
            </a:r>
            <a:r>
              <a:rPr lang="ru-RU" sz="3600" dirty="0" smtClean="0"/>
              <a:t> ученик овладевает  универсальными действиями, чтобы уметь решать любые задачи и отвечать за свои результаты. </a:t>
            </a:r>
          </a:p>
          <a:p>
            <a:endParaRPr lang="ru-RU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147248" cy="5853264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УУД – учебное действие, имеющее </a:t>
            </a:r>
            <a:r>
              <a:rPr lang="ru-RU" b="1" dirty="0" err="1" smtClean="0"/>
              <a:t>надпредметный</a:t>
            </a:r>
            <a:r>
              <a:rPr lang="ru-RU" b="1" dirty="0" smtClean="0"/>
              <a:t> характер.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Виды УУД:</a:t>
            </a:r>
          </a:p>
          <a:p>
            <a:r>
              <a:rPr lang="ru-RU" dirty="0" smtClean="0"/>
              <a:t>1</a:t>
            </a:r>
            <a:r>
              <a:rPr lang="ru-RU" i="1" dirty="0" smtClean="0"/>
              <a:t>) личностные </a:t>
            </a:r>
            <a:r>
              <a:rPr lang="ru-RU" dirty="0" smtClean="0"/>
              <a:t>– обеспечивают ценностно-смысловую ориентацию учащихся;</a:t>
            </a:r>
          </a:p>
          <a:p>
            <a:r>
              <a:rPr lang="ru-RU" dirty="0" smtClean="0"/>
              <a:t>2) </a:t>
            </a:r>
            <a:r>
              <a:rPr lang="ru-RU" i="1" dirty="0" smtClean="0"/>
              <a:t>регулятивные </a:t>
            </a:r>
            <a:r>
              <a:rPr lang="ru-RU" dirty="0" smtClean="0"/>
              <a:t>– обеспечивают организацию учащимися своей учебной деятельности;</a:t>
            </a:r>
          </a:p>
          <a:p>
            <a:r>
              <a:rPr lang="ru-RU" dirty="0" smtClean="0"/>
              <a:t>3) </a:t>
            </a:r>
            <a:r>
              <a:rPr lang="ru-RU" i="1" dirty="0" smtClean="0"/>
              <a:t>познавательные</a:t>
            </a:r>
            <a:r>
              <a:rPr lang="ru-RU" dirty="0" smtClean="0"/>
              <a:t> – включают </a:t>
            </a:r>
            <a:r>
              <a:rPr lang="ru-RU" dirty="0" err="1" smtClean="0"/>
              <a:t>общеучебные</a:t>
            </a:r>
            <a:r>
              <a:rPr lang="ru-RU" dirty="0" smtClean="0"/>
              <a:t>, логические действия, действия  постановки и решения проблем;</a:t>
            </a:r>
          </a:p>
          <a:p>
            <a:r>
              <a:rPr lang="ru-RU" dirty="0" smtClean="0"/>
              <a:t>4) </a:t>
            </a:r>
            <a:r>
              <a:rPr lang="ru-RU" i="1" dirty="0" smtClean="0"/>
              <a:t>коммуникативные</a:t>
            </a:r>
            <a:r>
              <a:rPr lang="ru-RU" dirty="0" smtClean="0"/>
              <a:t> – обеспечивают социальную компетентность, умение участвовать в коллективном обсуждении проблем, строить продуктивное взаимодействие и сотрудничество со сверстниками и взрослыми.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182</TotalTime>
  <Words>1020</Words>
  <Application>Microsoft Office PowerPoint</Application>
  <PresentationFormat>Экран (4:3)</PresentationFormat>
  <Paragraphs>137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Эркер</vt:lpstr>
      <vt:lpstr>ТЕХНОЛОГИЯ ПРОЕКТНОГО ОБУЧЕНИЯ – ПРОДУКТИВНАЯ ТЕХНОЛОГИЯ ДЛЯ РЕАЛИЗАЦИИ ФЕДЕРАЛЬНОГО ГОСУДАРСТВЕННОГО  ОБРАЗОВАТЕЛЬНОГО СТАНДАРТА. </vt:lpstr>
      <vt:lpstr>ФГОС второго поколения определил задачу, которая предполагает воспитание гражданина современного общества, человека, который будет учиться всю жизнь. 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Продуктивная образовательная технология:</vt:lpstr>
      <vt:lpstr>Слайд 14</vt:lpstr>
      <vt:lpstr>Слайд 15</vt:lpstr>
      <vt:lpstr>Слайд 16</vt:lpstr>
      <vt:lpstr>Основные компоненты урока-проекта.</vt:lpstr>
      <vt:lpstr>ЭТАПЫ РЕАЛИЗАЦИИ МЕТОДА ПРОЕКТА</vt:lpstr>
      <vt:lpstr>Система действий учителя и учеников в ходе проектной деятельности.                      </vt:lpstr>
      <vt:lpstr>Виды проектов.</vt:lpstr>
      <vt:lpstr>ФОРМЫ ПРОЕКТА («ПРОДУКТА»)</vt:lpstr>
      <vt:lpstr>ФОРМЫ ПРОЕКТА («ПРОДУКТА»)</vt:lpstr>
      <vt:lpstr>Типы проектов  (по продолжительности).</vt:lpstr>
      <vt:lpstr>Отличительные черты проектной технологии</vt:lpstr>
      <vt:lpstr>Отличительные черты проектной технологии</vt:lpstr>
      <vt:lpstr>ВЫВОДЫ:</vt:lpstr>
    </vt:vector>
  </TitlesOfParts>
  <Company>Школа №23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ФГОС определил задачу, которая предполагает воспитание гражданина современного общества, человека, который будет учиться всю жизнь.  </dc:title>
  <dc:creator>User</dc:creator>
  <cp:lastModifiedBy>student</cp:lastModifiedBy>
  <cp:revision>20</cp:revision>
  <dcterms:created xsi:type="dcterms:W3CDTF">2013-11-06T11:24:04Z</dcterms:created>
  <dcterms:modified xsi:type="dcterms:W3CDTF">2013-12-02T02:46:43Z</dcterms:modified>
</cp:coreProperties>
</file>