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6" r:id="rId3"/>
    <p:sldId id="257" r:id="rId4"/>
    <p:sldId id="258" r:id="rId5"/>
    <p:sldId id="259" r:id="rId6"/>
    <p:sldId id="28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2" r:id="rId19"/>
    <p:sldId id="274" r:id="rId20"/>
    <p:sldId id="276" r:id="rId21"/>
    <p:sldId id="277" r:id="rId22"/>
    <p:sldId id="278" r:id="rId23"/>
    <p:sldId id="280" r:id="rId24"/>
    <p:sldId id="281" r:id="rId25"/>
    <p:sldId id="282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A2E426-43DE-494B-8917-3B67747E94B1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490C32-2D6F-4373-8F2E-A0387001F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ТЕХНОЛОГИЯ ПРОЕКТНОГО ОБУЧЕНИЯ – ПРОДУКТИВНАЯ ТЕХНОЛОГИЯ ДЛЯ РЕАЛИЗАЦИИ ФЕДЕРАЛЬНОГО ГОСУДАРСТВЕННОГО  ОБРАЗОВАТЕЛЬНОГО СТАНДАРТА.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301208"/>
            <a:ext cx="4896544" cy="1296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Статья.</a:t>
            </a:r>
          </a:p>
          <a:p>
            <a:r>
              <a:rPr lang="ru-RU" dirty="0" smtClean="0"/>
              <a:t>Автор - учитель русского языка и литературы высшей категории  Кириченко Марина Викторовна.</a:t>
            </a:r>
            <a:endParaRPr lang="ru-RU" smtClean="0"/>
          </a:p>
          <a:p>
            <a:r>
              <a:rPr lang="ru-RU" smtClean="0"/>
              <a:t> </a:t>
            </a:r>
            <a:r>
              <a:rPr lang="ru-RU" dirty="0" smtClean="0"/>
              <a:t>Южно-Сахалинск МБОУ СОШ № 23.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2646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000" b="1" dirty="0" smtClean="0"/>
              <a:t>   </a:t>
            </a:r>
          </a:p>
          <a:p>
            <a:pPr>
              <a:buNone/>
            </a:pPr>
            <a:r>
              <a:rPr lang="ru-RU" sz="9600" dirty="0" smtClean="0"/>
              <a:t>Основа  процесса обучения  </a:t>
            </a:r>
            <a:r>
              <a:rPr lang="ru-RU" sz="9600" b="1" dirty="0" smtClean="0"/>
              <a:t>- </a:t>
            </a:r>
            <a:r>
              <a:rPr lang="ru-RU" sz="9600" b="1" u="sng" dirty="0" smtClean="0"/>
              <a:t>результат</a:t>
            </a:r>
            <a:r>
              <a:rPr lang="ru-RU" sz="9600" u="sng" dirty="0" smtClean="0"/>
              <a:t> </a:t>
            </a:r>
            <a:r>
              <a:rPr lang="ru-RU" sz="9600" b="1" u="sng" dirty="0" smtClean="0"/>
              <a:t>обучения</a:t>
            </a:r>
          </a:p>
          <a:p>
            <a:pPr>
              <a:buNone/>
            </a:pPr>
            <a:r>
              <a:rPr lang="ru-RU" sz="6000" dirty="0" smtClean="0"/>
              <a:t>                            </a:t>
            </a:r>
          </a:p>
          <a:p>
            <a:pPr>
              <a:buNone/>
            </a:pPr>
            <a:r>
              <a:rPr lang="ru-RU" sz="9600" b="1" dirty="0" smtClean="0"/>
              <a:t>   Ключевые изменения в ФГОС нового поколения:</a:t>
            </a:r>
          </a:p>
          <a:p>
            <a:pPr>
              <a:buNone/>
            </a:pPr>
            <a:endParaRPr lang="ru-RU" sz="9600" dirty="0" smtClean="0"/>
          </a:p>
          <a:p>
            <a:pPr>
              <a:buNone/>
            </a:pPr>
            <a:r>
              <a:rPr lang="ru-RU" sz="9600" dirty="0" smtClean="0"/>
              <a:t>1)  «Ориентация на результаты образования, где </a:t>
            </a:r>
            <a:r>
              <a:rPr lang="ru-RU" sz="9600" b="1" dirty="0" smtClean="0"/>
              <a:t>развитие личности</a:t>
            </a:r>
            <a:r>
              <a:rPr lang="ru-RU" sz="9600" dirty="0" smtClean="0"/>
              <a:t> обучающегося на основе усвоения УУД составляет цель и основной результат образования».</a:t>
            </a:r>
          </a:p>
          <a:p>
            <a:pPr>
              <a:buNone/>
            </a:pPr>
            <a:r>
              <a:rPr lang="ru-RU" sz="9600" dirty="0" smtClean="0"/>
              <a:t>2) Объектами итогового контроля и аттестации являются:</a:t>
            </a:r>
          </a:p>
          <a:p>
            <a:pPr lvl="0"/>
            <a:r>
              <a:rPr lang="ru-RU" sz="9600" dirty="0" smtClean="0"/>
              <a:t>личностные результаты (готовность и способность к саморазвитию, </a:t>
            </a:r>
            <a:r>
              <a:rPr lang="ru-RU" sz="9600" dirty="0" err="1" smtClean="0"/>
              <a:t>сформированность</a:t>
            </a:r>
            <a:r>
              <a:rPr lang="ru-RU" sz="9600" dirty="0" smtClean="0"/>
              <a:t> мотивации к познанию, ценностные установки обучающихся, социальные компетенции, личностные качества;</a:t>
            </a:r>
          </a:p>
          <a:p>
            <a:pPr lvl="0"/>
            <a:r>
              <a:rPr lang="ru-RU" sz="9600" dirty="0" err="1" smtClean="0"/>
              <a:t>метапредметные</a:t>
            </a:r>
            <a:r>
              <a:rPr lang="ru-RU" sz="9600" dirty="0" smtClean="0"/>
              <a:t>  результаты (освоение учащимися УУД и умения учиться);</a:t>
            </a:r>
          </a:p>
          <a:p>
            <a:pPr lvl="0"/>
            <a:r>
              <a:rPr lang="ru-RU" sz="9600" dirty="0" smtClean="0"/>
              <a:t>предметные результаты (усвоение ЗУН по предметам). </a:t>
            </a:r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В отличие от стандартов 2004 года (ГОС) теперь при подготовке урока учитель должен четко представлять себе, </a:t>
            </a:r>
            <a:r>
              <a:rPr lang="ru-RU" sz="3600" b="1" dirty="0" smtClean="0"/>
              <a:t>какие универсальные учебные действия он должен развивать и каких результатов достичь.</a:t>
            </a:r>
            <a:endParaRPr lang="ru-RU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Базовые образовательные технологии ФГОС: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 обучение на основе «проблемных ситуаций»;</a:t>
            </a:r>
          </a:p>
          <a:p>
            <a:r>
              <a:rPr lang="ru-RU" sz="3200" dirty="0" smtClean="0"/>
              <a:t> проектная деятельность;</a:t>
            </a:r>
          </a:p>
          <a:p>
            <a:r>
              <a:rPr lang="ru-RU" sz="3200" dirty="0" smtClean="0"/>
              <a:t> уровневая дифференциация;</a:t>
            </a:r>
          </a:p>
          <a:p>
            <a:r>
              <a:rPr lang="ru-RU" sz="3200" dirty="0" smtClean="0"/>
              <a:t> информационно-коммуникационные технологии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hlink"/>
                </a:solidFill>
              </a:rPr>
              <a:t>Продуктивная образовательная технология: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ru-RU" sz="4800" b="1" i="1" u="sng" dirty="0" smtClean="0"/>
              <a:t>Технология </a:t>
            </a:r>
            <a:r>
              <a:rPr lang="ru-RU" sz="4800" b="1" i="1" u="sng" dirty="0"/>
              <a:t>проектного обучения как компонент системы </a:t>
            </a:r>
            <a:r>
              <a:rPr lang="ru-RU" sz="4800" b="1" i="1" u="sng" dirty="0" smtClean="0"/>
              <a:t>образования.</a:t>
            </a:r>
          </a:p>
          <a:p>
            <a:pPr>
              <a:buNone/>
            </a:pPr>
            <a:r>
              <a:rPr lang="ru-RU" sz="3900" dirty="0" smtClean="0"/>
              <a:t>  Технология предполагает совокупность исследовательских, поисковых, проблемных </a:t>
            </a:r>
            <a:r>
              <a:rPr lang="ru-RU" sz="3900" dirty="0" err="1" smtClean="0"/>
              <a:t>методов,т.е</a:t>
            </a:r>
            <a:r>
              <a:rPr lang="ru-RU" sz="3900" dirty="0" smtClean="0"/>
              <a:t>. творческих по самой своей сути. </a:t>
            </a:r>
          </a:p>
          <a:p>
            <a:pPr algn="ctr">
              <a:buFontTx/>
              <a:buNone/>
            </a:pP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075240" cy="5781256"/>
          </a:xfrm>
        </p:spPr>
        <p:txBody>
          <a:bodyPr/>
          <a:lstStyle/>
          <a:p>
            <a:r>
              <a:rPr lang="ru-RU" sz="2800" b="1" dirty="0" smtClean="0"/>
              <a:t>Проект</a:t>
            </a:r>
            <a:r>
              <a:rPr lang="ru-RU" sz="2800" dirty="0" smtClean="0"/>
              <a:t> – это </a:t>
            </a:r>
            <a:r>
              <a:rPr lang="ru-RU" sz="2800" i="1" dirty="0" smtClean="0"/>
              <a:t>«брошенный вперёд»</a:t>
            </a:r>
            <a:r>
              <a:rPr lang="ru-RU" sz="2800" dirty="0" smtClean="0"/>
              <a:t> , т. е. прототип, прообраз какого – либо объекта, вида деятельности, а проектирование - это процесс создания проекта.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b="1" dirty="0" smtClean="0"/>
              <a:t>Образовательный проект</a:t>
            </a:r>
            <a:r>
              <a:rPr lang="ru-RU" sz="2800" dirty="0" smtClean="0"/>
              <a:t> – это комплекс взаимосвязанных мероприятий, предусматривающих в течение заданного периода времени создание и распространение нового вида продукции или технологии с целью получения новых образовательных эффектов.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91264" cy="5709248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b="1" dirty="0" smtClean="0"/>
              <a:t>Учебный проект – 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dirty="0" smtClean="0"/>
              <a:t> специально организованный и контролируемый учителем комплекс действий обучающихся, при котором они самостоятельно принимают решения и отвечают за свой выбор и результат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147248" cy="6473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</a:t>
            </a:r>
          </a:p>
          <a:p>
            <a:pPr>
              <a:buNone/>
            </a:pPr>
            <a:r>
              <a:rPr lang="ru-RU" sz="3200" b="1" i="1" dirty="0" smtClean="0"/>
              <a:t>Цель проектного обучения</a:t>
            </a:r>
            <a:r>
              <a:rPr lang="ru-RU" sz="3200" b="1" dirty="0" smtClean="0"/>
              <a:t> </a:t>
            </a:r>
            <a:r>
              <a:rPr lang="ru-RU" dirty="0" smtClean="0"/>
              <a:t>состоит в том, чтобы создать </a:t>
            </a:r>
            <a:r>
              <a:rPr lang="ru-RU" i="1" dirty="0" smtClean="0"/>
              <a:t>условия</a:t>
            </a:r>
            <a:r>
              <a:rPr lang="ru-RU" dirty="0" smtClean="0"/>
              <a:t>, при которых учащиеся:</a:t>
            </a:r>
          </a:p>
          <a:p>
            <a:pPr lvl="0"/>
            <a:r>
              <a:rPr lang="ru-RU" dirty="0" smtClean="0"/>
              <a:t>самостоятельно и охотно приобретают недостающие знания из разных источников;</a:t>
            </a:r>
          </a:p>
          <a:p>
            <a:pPr lvl="0"/>
            <a:r>
              <a:rPr lang="ru-RU" dirty="0" smtClean="0"/>
              <a:t>учатся пользоваться приобретенными знаниями для решения познавательных и практических задач;</a:t>
            </a:r>
          </a:p>
          <a:p>
            <a:pPr lvl="0"/>
            <a:r>
              <a:rPr lang="ru-RU" dirty="0" smtClean="0"/>
              <a:t>приобретают коммуникативные умения, работая в различных группах;</a:t>
            </a:r>
          </a:p>
          <a:p>
            <a:pPr lvl="0"/>
            <a:r>
              <a:rPr lang="ru-RU" dirty="0" smtClean="0"/>
              <a:t>развивают у себя исследовательские умения (</a:t>
            </a:r>
            <a:r>
              <a:rPr lang="ru-RU" dirty="0" err="1" smtClean="0"/>
              <a:t>умения</a:t>
            </a:r>
            <a:r>
              <a:rPr lang="ru-RU" dirty="0" smtClean="0"/>
              <a:t> выявлять проблемы, сбора информации, наблюдения, проведения эксперимента, анализа, построения гипотез, обобщения);</a:t>
            </a:r>
          </a:p>
          <a:p>
            <a:pPr lvl="0"/>
            <a:r>
              <a:rPr lang="ru-RU" dirty="0" smtClean="0"/>
              <a:t>развивают системное мышление.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Основные компоненты урока-проекта.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525658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0" y="1484784"/>
            <a:ext cx="251936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1547813" y="2565400"/>
            <a:ext cx="24987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Групповая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работа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3851275" y="3141663"/>
            <a:ext cx="3097213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исследовательской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работы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6588125" y="3860800"/>
            <a:ext cx="2160588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</a:t>
            </a: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1835150" y="4652963"/>
            <a:ext cx="18510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сотрудничество</a:t>
            </a: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4859338" y="4941888"/>
            <a:ext cx="1778000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«продукт»</a:t>
            </a:r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1835150" y="378936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4427538" y="443706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ЭТАПЫ РЕАЛИЗАЦИИ МЕТОДА ПРОЕКТА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dirty="0" smtClean="0"/>
              <a:t>1.  Постановка цели, выявление проблемы, формулирование задачи.</a:t>
            </a:r>
          </a:p>
          <a:p>
            <a:pPr lvl="0">
              <a:buNone/>
            </a:pPr>
            <a:r>
              <a:rPr lang="ru-RU" dirty="0" smtClean="0"/>
              <a:t>2. Обсуждение возможных вариантов исследования, выбор способов.</a:t>
            </a:r>
          </a:p>
          <a:p>
            <a:pPr lvl="0">
              <a:buNone/>
            </a:pPr>
            <a:r>
              <a:rPr lang="ru-RU" dirty="0" smtClean="0"/>
              <a:t>3. Самообразование и актуализация знаний;</a:t>
            </a:r>
          </a:p>
          <a:p>
            <a:pPr lvl="0">
              <a:buNone/>
            </a:pPr>
            <a:r>
              <a:rPr lang="ru-RU" dirty="0" smtClean="0"/>
              <a:t>4. Продумывание хода деятельности, распределение обязанностей.</a:t>
            </a:r>
          </a:p>
          <a:p>
            <a:pPr lvl="0">
              <a:buNone/>
            </a:pPr>
            <a:r>
              <a:rPr lang="ru-RU" dirty="0" smtClean="0"/>
              <a:t>5. Исследование: решение отдельных задач, компоновка наработанного материала, иллюстрирование с помощью схем, таблиц, </a:t>
            </a:r>
            <a:r>
              <a:rPr lang="ru-RU" dirty="0" err="1" smtClean="0"/>
              <a:t>инсценирования</a:t>
            </a:r>
            <a:r>
              <a:rPr lang="ru-RU" dirty="0" smtClean="0"/>
              <a:t> и т.д.</a:t>
            </a:r>
          </a:p>
          <a:p>
            <a:pPr lvl="0">
              <a:buNone/>
            </a:pPr>
            <a:r>
              <a:rPr lang="ru-RU" dirty="0" smtClean="0"/>
              <a:t>6. Обобщение результатов (презентация выполненного проекта), выводы.</a:t>
            </a:r>
          </a:p>
          <a:p>
            <a:pPr lvl="0">
              <a:buNone/>
            </a:pPr>
            <a:r>
              <a:rPr lang="ru-RU" dirty="0" smtClean="0"/>
              <a:t>7. Рефлексия: анализ успехов, ошибок, коррекция.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Система действий учителя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и учеников в ходе проектной деятельности.</a:t>
            </a:r>
            <a:r>
              <a:rPr lang="ru-RU" dirty="0">
                <a:solidFill>
                  <a:schemeClr val="tx1"/>
                </a:solidFill>
              </a:rPr>
              <a:t>                     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064127" cy="50403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                             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                                            </a:t>
            </a:r>
            <a:r>
              <a:rPr lang="ru-RU" sz="2800" dirty="0" smtClean="0"/>
              <a:t>     </a:t>
            </a:r>
            <a:r>
              <a:rPr lang="ru-RU" sz="2800" dirty="0"/>
              <a:t>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      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                                                          </a:t>
            </a:r>
            <a:r>
              <a:rPr lang="ru-RU" sz="2800" dirty="0" smtClean="0"/>
              <a:t>      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/>
              <a:t>   </a:t>
            </a:r>
            <a:r>
              <a:rPr lang="ru-RU" sz="2800" dirty="0"/>
              <a:t>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/>
              <a:t>                             5              4</a:t>
            </a:r>
            <a:endParaRPr lang="ru-RU" sz="2800" dirty="0"/>
          </a:p>
          <a:p>
            <a:pPr>
              <a:lnSpc>
                <a:spcPct val="80000"/>
              </a:lnSpc>
              <a:buFontTx/>
              <a:buNone/>
            </a:pPr>
            <a:endParaRPr lang="ru-RU" sz="2800" dirty="0"/>
          </a:p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    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  -  Доля учителя в совместной работе.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  - Доля ученика в совместной работе.</a:t>
            </a: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4067175" y="1773238"/>
            <a:ext cx="360363" cy="790575"/>
          </a:xfrm>
          <a:prstGeom prst="can">
            <a:avLst>
              <a:gd name="adj" fmla="val 5484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4427538" y="1989138"/>
            <a:ext cx="360362" cy="574675"/>
          </a:xfrm>
          <a:prstGeom prst="can">
            <a:avLst>
              <a:gd name="adj" fmla="val 39868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5940152" y="2132856"/>
            <a:ext cx="360363" cy="647700"/>
          </a:xfrm>
          <a:prstGeom prst="can">
            <a:avLst>
              <a:gd name="adj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7524328" y="2780928"/>
            <a:ext cx="360363" cy="1152525"/>
          </a:xfrm>
          <a:prstGeom prst="can">
            <a:avLst>
              <a:gd name="adj" fmla="val 7995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3347864" y="4941168"/>
            <a:ext cx="360363" cy="2159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6372200" y="1700808"/>
            <a:ext cx="358775" cy="1079500"/>
          </a:xfrm>
          <a:prstGeom prst="can">
            <a:avLst>
              <a:gd name="adj" fmla="val 75221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AutoShape 16"/>
          <p:cNvSpPr>
            <a:spLocks noChangeArrowheads="1"/>
          </p:cNvSpPr>
          <p:nvPr/>
        </p:nvSpPr>
        <p:spPr bwMode="auto">
          <a:xfrm>
            <a:off x="2268538" y="2349500"/>
            <a:ext cx="360362" cy="863600"/>
          </a:xfrm>
          <a:prstGeom prst="can">
            <a:avLst>
              <a:gd name="adj" fmla="val 5991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AutoShape 17"/>
          <p:cNvSpPr>
            <a:spLocks noChangeArrowheads="1"/>
          </p:cNvSpPr>
          <p:nvPr/>
        </p:nvSpPr>
        <p:spPr bwMode="auto">
          <a:xfrm>
            <a:off x="1476375" y="4149725"/>
            <a:ext cx="358775" cy="709613"/>
          </a:xfrm>
          <a:prstGeom prst="can">
            <a:avLst>
              <a:gd name="adj" fmla="val 494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auto">
          <a:xfrm>
            <a:off x="5796136" y="4005064"/>
            <a:ext cx="360363" cy="1152525"/>
          </a:xfrm>
          <a:prstGeom prst="can">
            <a:avLst>
              <a:gd name="adj" fmla="val 7995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6876256" y="3429000"/>
            <a:ext cx="360362" cy="431800"/>
          </a:xfrm>
          <a:prstGeom prst="can">
            <a:avLst>
              <a:gd name="adj" fmla="val 98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5364088" y="4869160"/>
            <a:ext cx="360362" cy="2159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AutoShape 21"/>
          <p:cNvSpPr>
            <a:spLocks noChangeArrowheads="1"/>
          </p:cNvSpPr>
          <p:nvPr/>
        </p:nvSpPr>
        <p:spPr bwMode="auto">
          <a:xfrm>
            <a:off x="3779912" y="4005064"/>
            <a:ext cx="360362" cy="1143000"/>
          </a:xfrm>
          <a:prstGeom prst="can">
            <a:avLst>
              <a:gd name="adj" fmla="val 79295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AutoShape 22"/>
          <p:cNvSpPr>
            <a:spLocks noChangeArrowheads="1"/>
          </p:cNvSpPr>
          <p:nvPr/>
        </p:nvSpPr>
        <p:spPr bwMode="auto">
          <a:xfrm>
            <a:off x="1835150" y="3644900"/>
            <a:ext cx="360363" cy="1214438"/>
          </a:xfrm>
          <a:prstGeom prst="can">
            <a:avLst>
              <a:gd name="adj" fmla="val 84251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2627313" y="2349500"/>
            <a:ext cx="360362" cy="863600"/>
          </a:xfrm>
          <a:prstGeom prst="can">
            <a:avLst>
              <a:gd name="adj" fmla="val 59912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323850" y="5229225"/>
            <a:ext cx="215900" cy="495300"/>
          </a:xfrm>
          <a:prstGeom prst="can">
            <a:avLst>
              <a:gd name="adj" fmla="val 573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5" name="AutoShape 25"/>
          <p:cNvSpPr>
            <a:spLocks noChangeArrowheads="1"/>
          </p:cNvSpPr>
          <p:nvPr/>
        </p:nvSpPr>
        <p:spPr bwMode="auto">
          <a:xfrm>
            <a:off x="323850" y="5949950"/>
            <a:ext cx="215900" cy="422275"/>
          </a:xfrm>
          <a:prstGeom prst="can">
            <a:avLst>
              <a:gd name="adj" fmla="val 4889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534472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ФГОС второго поколения определил задачу, которая предполагает </a:t>
            </a:r>
            <a:r>
              <a:rPr lang="ru-RU" sz="3600" u="sng" dirty="0" smtClean="0"/>
              <a:t>воспитание гражданина современного общества, человека, который будет учиться всю жизнь.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286000" y="6374921"/>
            <a:ext cx="61722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Виды проектов.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Обзорный </a:t>
            </a:r>
            <a:r>
              <a:rPr lang="ru-RU" sz="3600" b="1" dirty="0"/>
              <a:t>проект.</a:t>
            </a:r>
          </a:p>
          <a:p>
            <a:r>
              <a:rPr lang="ru-RU" sz="3600" b="1" dirty="0"/>
              <a:t>Продукционный проект.</a:t>
            </a:r>
          </a:p>
          <a:p>
            <a:r>
              <a:rPr lang="ru-RU" sz="3600" b="1" dirty="0"/>
              <a:t>Творческий проект (проекты-инсценировки, организационные проекты, игровые проекты и т.д.).</a:t>
            </a:r>
          </a:p>
          <a:p>
            <a:r>
              <a:rPr lang="ru-RU" sz="3600" dirty="0" smtClean="0"/>
              <a:t> </a:t>
            </a:r>
            <a:r>
              <a:rPr lang="ru-RU" sz="3600" b="1" dirty="0" smtClean="0"/>
              <a:t>Информационный и исследовательский проекты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ФОРМЫ ПРОЕКТА («ПРОДУКТА»)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Видеоролик, рекламный ролик;</a:t>
            </a:r>
          </a:p>
          <a:p>
            <a:pPr>
              <a:lnSpc>
                <a:spcPct val="80000"/>
              </a:lnSpc>
            </a:pPr>
            <a:r>
              <a:rPr lang="ru-RU" sz="3600" b="1" dirty="0" smtClean="0"/>
              <a:t>Программа чего-либо (праздника, мероприятия и т.д.);</a:t>
            </a:r>
          </a:p>
          <a:p>
            <a:pPr>
              <a:lnSpc>
                <a:spcPct val="80000"/>
              </a:lnSpc>
            </a:pPr>
            <a:r>
              <a:rPr lang="ru-RU" sz="3600" b="1" dirty="0" smtClean="0"/>
              <a:t>Интервью с известными людьми, репортаж;</a:t>
            </a:r>
          </a:p>
          <a:p>
            <a:pPr>
              <a:lnSpc>
                <a:spcPct val="80000"/>
              </a:lnSpc>
            </a:pPr>
            <a:r>
              <a:rPr lang="ru-RU" sz="3600" b="1" dirty="0" smtClean="0"/>
              <a:t>Изготовление открытки, альбома, буклета с кратким текстом, рисунками, фото;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ФОРМЫ ПРОЕКТА («ПРОДУКТА»)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/>
              <a:t>Создание словаря обиходной лексики и т.д.;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Создание литературно-музыкальных, поэтических, драматических композиций, инсценировок;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Иллюстрации-символы, схемы и другие наглядные материалы;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Презентация выполненного исследования (реферата, проблемного задания, вопроса).</a:t>
            </a:r>
            <a:endParaRPr lang="ru-RU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>
                <a:solidFill>
                  <a:schemeClr val="tx1"/>
                </a:solidFill>
              </a:rPr>
              <a:t>Типы проектов </a:t>
            </a:r>
            <a:br>
              <a:rPr lang="ru-RU" sz="3200" b="1" i="1" dirty="0">
                <a:solidFill>
                  <a:schemeClr val="tx1"/>
                </a:solidFill>
              </a:rPr>
            </a:br>
            <a:r>
              <a:rPr lang="ru-RU" sz="3200" b="1" i="1" dirty="0">
                <a:solidFill>
                  <a:schemeClr val="tx1"/>
                </a:solidFill>
              </a:rPr>
              <a:t>(по продолжительности</a:t>
            </a:r>
            <a:r>
              <a:rPr lang="ru-RU" sz="3200" b="1" i="1" dirty="0">
                <a:solidFill>
                  <a:schemeClr val="hlink"/>
                </a:solidFill>
              </a:rPr>
              <a:t>).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dirty="0"/>
              <a:t>Мини-проекты (урок-два);</a:t>
            </a:r>
          </a:p>
          <a:p>
            <a:r>
              <a:rPr lang="ru-RU" sz="3600" b="1" dirty="0"/>
              <a:t>Краткосрочные (2-6 часов);</a:t>
            </a:r>
          </a:p>
          <a:p>
            <a:r>
              <a:rPr lang="ru-RU" sz="3600" b="1" dirty="0"/>
              <a:t>Среднесрочные (12-15 часов);</a:t>
            </a:r>
          </a:p>
          <a:p>
            <a:r>
              <a:rPr lang="ru-RU" sz="3600" b="1" dirty="0"/>
              <a:t>Долгосрочные (от недели до нескольких месяцев).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Отличительные черты проектной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/>
          <a:lstStyle/>
          <a:p>
            <a:r>
              <a:rPr lang="ru-RU" dirty="0" smtClean="0"/>
              <a:t>Учитель ориентируется не только на получение учащимися предметных знаний, но и на развитие их мыслительных, творческих и коммуникативных способностей;</a:t>
            </a:r>
          </a:p>
          <a:p>
            <a:r>
              <a:rPr lang="ru-RU" dirty="0" smtClean="0"/>
              <a:t>Учащиеся приняли тему проекта как личностно значимую проблему; сами планируют ход и прогнозируют результаты работы;</a:t>
            </a:r>
          </a:p>
          <a:p>
            <a:r>
              <a:rPr lang="ru-RU" dirty="0" smtClean="0"/>
              <a:t>Участники проекта сами организуют себя на дело и осуществляют поисковую деятельность;</a:t>
            </a:r>
          </a:p>
          <a:p>
            <a:r>
              <a:rPr lang="ru-RU" dirty="0" smtClean="0"/>
              <a:t>Сами отбирают необходимые средства для осуществления проекта;</a:t>
            </a:r>
          </a:p>
          <a:p>
            <a:r>
              <a:rPr lang="ru-RU" dirty="0" smtClean="0"/>
              <a:t>Учитель выводит педагогический процесс в окружающий мир;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Отличительные черты проектной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/>
          <a:lstStyle/>
          <a:p>
            <a:r>
              <a:rPr lang="ru-RU" dirty="0" smtClean="0"/>
              <a:t>Участники проекта информируют друг друга о ходе работы над проектом;  </a:t>
            </a:r>
          </a:p>
          <a:p>
            <a:r>
              <a:rPr lang="ru-RU" dirty="0" smtClean="0"/>
              <a:t>Учитель консультирует ребят на всех этапах работы над проектом;  </a:t>
            </a:r>
          </a:p>
          <a:p>
            <a:r>
              <a:rPr lang="ru-RU" dirty="0" smtClean="0"/>
              <a:t>Учитель создает условия для коррекции работы над проектом;  </a:t>
            </a:r>
          </a:p>
          <a:p>
            <a:r>
              <a:rPr lang="ru-RU" dirty="0" smtClean="0"/>
              <a:t>Учитель организует экспертизу проектов;</a:t>
            </a:r>
          </a:p>
          <a:p>
            <a:r>
              <a:rPr lang="ru-RU" dirty="0" smtClean="0"/>
              <a:t>Учитель организует публичную защиту проектов, а ученики готовят проект к презентации, представляют и защищают его;  </a:t>
            </a:r>
          </a:p>
          <a:p>
            <a:r>
              <a:rPr lang="ru-RU" dirty="0" smtClean="0"/>
              <a:t>Ученики анализируют свою работу над проектом.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lnSpcReduction="10000"/>
          </a:bodyPr>
          <a:lstStyle/>
          <a:p>
            <a:r>
              <a:rPr lang="ru-RU" sz="2800" u="sng" dirty="0" smtClean="0"/>
              <a:t>Метод </a:t>
            </a:r>
            <a:r>
              <a:rPr lang="ru-RU" sz="2800" u="sng" dirty="0" smtClean="0"/>
              <a:t>проектного обучения</a:t>
            </a:r>
            <a:r>
              <a:rPr lang="ru-RU" sz="2800" dirty="0" smtClean="0"/>
              <a:t> </a:t>
            </a:r>
            <a:r>
              <a:rPr lang="ru-RU" sz="2800" dirty="0" smtClean="0"/>
              <a:t>- педагогическая технология, ориентированная не на интеграцию ЗУН, а на их применение и приобретение новых (порой и путем самообразования). </a:t>
            </a:r>
          </a:p>
          <a:p>
            <a:r>
              <a:rPr lang="ru-RU" sz="2800" dirty="0" smtClean="0"/>
              <a:t>Активное включение учащихся в создание проекта дает возможность осваивать новые способы человеческой деятельности в </a:t>
            </a:r>
            <a:r>
              <a:rPr lang="ru-RU" sz="2800" dirty="0" err="1" smtClean="0"/>
              <a:t>социокультурной</a:t>
            </a:r>
            <a:r>
              <a:rPr lang="ru-RU" sz="2800" dirty="0" smtClean="0"/>
              <a:t> среде.</a:t>
            </a:r>
          </a:p>
          <a:p>
            <a:r>
              <a:rPr lang="ru-RU" sz="2800" dirty="0" smtClean="0"/>
              <a:t>В рамках </a:t>
            </a:r>
            <a:r>
              <a:rPr lang="ru-RU" sz="2800" b="1" dirty="0" smtClean="0"/>
              <a:t>проектной технологии </a:t>
            </a:r>
            <a:r>
              <a:rPr lang="ru-RU" sz="2800" dirty="0" smtClean="0"/>
              <a:t>ученик овладевает  универсальными действиями, чтобы уметь решать любые задачи и отвечать за свои результаты.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Ведущий лозунг прошлых лет:</a:t>
            </a:r>
            <a:r>
              <a:rPr lang="ru-RU" sz="3600" b="1" dirty="0" smtClean="0"/>
              <a:t> «Образование для жизни». </a:t>
            </a:r>
          </a:p>
          <a:p>
            <a:endParaRPr lang="ru-RU" sz="3600" b="1" dirty="0" smtClean="0"/>
          </a:p>
          <a:p>
            <a:r>
              <a:rPr lang="ru-RU" sz="3600" dirty="0" smtClean="0"/>
              <a:t>Современный лозунг: </a:t>
            </a:r>
            <a:r>
              <a:rPr lang="ru-RU" sz="3600" b="1" dirty="0" smtClean="0"/>
              <a:t>«Образование на протяжении всей жизни». 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6372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Современному обществу нужны образованные, нравственные, предприимчивые люди, которые могут: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sz="2800" dirty="0" smtClean="0"/>
              <a:t>анализировать свои действия;</a:t>
            </a:r>
          </a:p>
          <a:p>
            <a:pPr lvl="0"/>
            <a:r>
              <a:rPr lang="ru-RU" sz="2800" dirty="0" smtClean="0"/>
              <a:t>самостоятельно принимать решения, прогнозируя их возможные последствия;</a:t>
            </a:r>
          </a:p>
          <a:p>
            <a:pPr lvl="0"/>
            <a:r>
              <a:rPr lang="ru-RU" sz="2800" dirty="0" smtClean="0"/>
              <a:t>отличаться мобильностью;</a:t>
            </a:r>
          </a:p>
          <a:p>
            <a:pPr lvl="0"/>
            <a:r>
              <a:rPr lang="ru-RU" sz="2800" dirty="0" smtClean="0"/>
              <a:t>быть способными к сотрудничеству;</a:t>
            </a:r>
          </a:p>
          <a:p>
            <a:pPr lvl="0"/>
            <a:r>
              <a:rPr lang="ru-RU" sz="2800" dirty="0" smtClean="0"/>
              <a:t>обладать чувством ответственности за судьбу страны, ее социально-экономическое процветание.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87208" cy="5421216"/>
          </a:xfrm>
        </p:spPr>
        <p:txBody>
          <a:bodyPr/>
          <a:lstStyle/>
          <a:p>
            <a:r>
              <a:rPr lang="ru-RU" sz="4400" dirty="0" smtClean="0"/>
              <a:t>Целью современного образования становится </a:t>
            </a:r>
          </a:p>
          <a:p>
            <a:pPr>
              <a:buNone/>
            </a:pPr>
            <a:endParaRPr lang="ru-RU" sz="4400" i="1" dirty="0" smtClean="0"/>
          </a:p>
          <a:p>
            <a:pPr>
              <a:buNone/>
            </a:pPr>
            <a:r>
              <a:rPr lang="ru-RU" sz="4400" i="1" dirty="0" smtClean="0"/>
              <a:t>   </a:t>
            </a:r>
            <a:r>
              <a:rPr lang="ru-RU" sz="4400" i="1" u="sng" dirty="0" smtClean="0"/>
              <a:t>развитие ученика  как субъекта познавательной деятельности. </a:t>
            </a:r>
            <a:endParaRPr lang="ru-RU" sz="4400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   Системно -</a:t>
            </a:r>
            <a:r>
              <a:rPr lang="ru-RU" sz="4400" b="1" dirty="0" err="1" smtClean="0"/>
              <a:t>деятельностный</a:t>
            </a:r>
            <a:r>
              <a:rPr lang="ru-RU" sz="4400" b="1" dirty="0" smtClean="0"/>
              <a:t> подход</a:t>
            </a:r>
            <a:r>
              <a:rPr lang="ru-RU" sz="4400" dirty="0" smtClean="0"/>
              <a:t> </a:t>
            </a:r>
            <a:r>
              <a:rPr lang="ru-RU" sz="3200" dirty="0" smtClean="0"/>
              <a:t>– </a:t>
            </a:r>
            <a:r>
              <a:rPr lang="ru-RU" sz="3600" dirty="0" smtClean="0"/>
              <a:t>это подход к организации процесса обучения, в котором на первый план выходит проблема самоопределения ученика в учебном процессе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Быть субъектом – значит быть хозяином своей деятельности:</a:t>
            </a:r>
            <a:endParaRPr lang="ru-RU" dirty="0" smtClean="0"/>
          </a:p>
          <a:p>
            <a:pPr lvl="6"/>
            <a:r>
              <a:rPr lang="ru-RU" sz="3200" dirty="0" smtClean="0"/>
              <a:t> ставить цели;</a:t>
            </a:r>
          </a:p>
          <a:p>
            <a:pPr lvl="6"/>
            <a:r>
              <a:rPr lang="ru-RU" sz="3200" dirty="0" smtClean="0"/>
              <a:t> решать задачи;</a:t>
            </a:r>
          </a:p>
          <a:p>
            <a:pPr lvl="6"/>
            <a:r>
              <a:rPr lang="ru-RU" sz="3200" dirty="0" smtClean="0"/>
              <a:t> отвечать за результаты.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Универсальные учебные действия (УУД) – </a:t>
            </a:r>
            <a:r>
              <a:rPr lang="ru-RU" sz="3600" dirty="0" smtClean="0"/>
              <a:t>важная часть Федерального государственного образовательного стандарта. </a:t>
            </a:r>
          </a:p>
          <a:p>
            <a:r>
              <a:rPr lang="ru-RU" sz="3600" dirty="0" smtClean="0"/>
              <a:t>В рамках </a:t>
            </a:r>
            <a:r>
              <a:rPr lang="ru-RU" sz="3600" b="1" dirty="0" err="1" smtClean="0"/>
              <a:t>деятельностного</a:t>
            </a:r>
            <a:r>
              <a:rPr lang="ru-RU" sz="3600" b="1" dirty="0" smtClean="0"/>
              <a:t> подхода </a:t>
            </a:r>
            <a:r>
              <a:rPr lang="ru-RU" sz="3600" dirty="0" smtClean="0"/>
              <a:t> ученик овладевает  универсальными действиями, чтобы уметь решать любые задачи и отвечать за свои результаты.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147248" cy="585326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УУД – учебное действие, имеющее </a:t>
            </a:r>
            <a:r>
              <a:rPr lang="ru-RU" b="1" dirty="0" err="1" smtClean="0"/>
              <a:t>надпредметный</a:t>
            </a:r>
            <a:r>
              <a:rPr lang="ru-RU" b="1" dirty="0" smtClean="0"/>
              <a:t> характер.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Виды УУД:</a:t>
            </a:r>
          </a:p>
          <a:p>
            <a:r>
              <a:rPr lang="ru-RU" dirty="0" smtClean="0"/>
              <a:t>1</a:t>
            </a:r>
            <a:r>
              <a:rPr lang="ru-RU" i="1" dirty="0" smtClean="0"/>
              <a:t>) личностные </a:t>
            </a:r>
            <a:r>
              <a:rPr lang="ru-RU" dirty="0" smtClean="0"/>
              <a:t>– обеспечивают ценностно-смысловую ориентацию учащихся;</a:t>
            </a:r>
          </a:p>
          <a:p>
            <a:r>
              <a:rPr lang="ru-RU" dirty="0" smtClean="0"/>
              <a:t>2) </a:t>
            </a:r>
            <a:r>
              <a:rPr lang="ru-RU" i="1" dirty="0" smtClean="0"/>
              <a:t>регулятивные </a:t>
            </a:r>
            <a:r>
              <a:rPr lang="ru-RU" dirty="0" smtClean="0"/>
              <a:t>– обеспечивают организацию учащимися своей учебной деятельности;</a:t>
            </a:r>
          </a:p>
          <a:p>
            <a:r>
              <a:rPr lang="ru-RU" dirty="0" smtClean="0"/>
              <a:t>3) </a:t>
            </a:r>
            <a:r>
              <a:rPr lang="ru-RU" i="1" dirty="0" smtClean="0"/>
              <a:t>познавательные</a:t>
            </a:r>
            <a:r>
              <a:rPr lang="ru-RU" dirty="0" smtClean="0"/>
              <a:t> – включают </a:t>
            </a:r>
            <a:r>
              <a:rPr lang="ru-RU" dirty="0" err="1" smtClean="0"/>
              <a:t>общеучебные</a:t>
            </a:r>
            <a:r>
              <a:rPr lang="ru-RU" dirty="0" smtClean="0"/>
              <a:t>, логические действия, действия  постановки и решения проблем;</a:t>
            </a:r>
          </a:p>
          <a:p>
            <a:r>
              <a:rPr lang="ru-RU" dirty="0" smtClean="0"/>
              <a:t>4) </a:t>
            </a:r>
            <a:r>
              <a:rPr lang="ru-RU" i="1" dirty="0" smtClean="0"/>
              <a:t>коммуникативные</a:t>
            </a:r>
            <a:r>
              <a:rPr lang="ru-RU" dirty="0" smtClean="0"/>
              <a:t> – обеспечивают социальную компетентность, умение участвовать в коллективном обсуждении проблем, строить продуктивное взаимодействие и сотрудничество со сверстниками и взрослыми.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1020</Words>
  <Application>Microsoft Office PowerPoint</Application>
  <PresentationFormat>Экран (4:3)</PresentationFormat>
  <Paragraphs>137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ТЕХНОЛОГИЯ ПРОЕКТНОГО ОБУЧЕНИЯ – ПРОДУКТИВНАЯ ТЕХНОЛОГИЯ ДЛЯ РЕАЛИЗАЦИИ ФЕДЕРАЛЬНОГО ГОСУДАРСТВЕННОГО  ОБРАЗОВАТЕЛЬНОГО СТАНДАРТА. </vt:lpstr>
      <vt:lpstr>ФГОС второго поколения определил задачу, которая предполагает воспитание гражданина современного общества, человека, который будет учиться всю жизнь.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Продуктивная образовательная технология:</vt:lpstr>
      <vt:lpstr>Слайд 14</vt:lpstr>
      <vt:lpstr>Слайд 15</vt:lpstr>
      <vt:lpstr>Слайд 16</vt:lpstr>
      <vt:lpstr>Основные компоненты урока-проекта.</vt:lpstr>
      <vt:lpstr>ЭТАПЫ РЕАЛИЗАЦИИ МЕТОДА ПРОЕКТА</vt:lpstr>
      <vt:lpstr>Система действий учителя и учеников в ходе проектной деятельности.                      </vt:lpstr>
      <vt:lpstr>Виды проектов.</vt:lpstr>
      <vt:lpstr>ФОРМЫ ПРОЕКТА («ПРОДУКТА»)</vt:lpstr>
      <vt:lpstr>ФОРМЫ ПРОЕКТА («ПРОДУКТА»)</vt:lpstr>
      <vt:lpstr>Типы проектов  (по продолжительности).</vt:lpstr>
      <vt:lpstr>Отличительные черты проектной технологии</vt:lpstr>
      <vt:lpstr>Отличительные черты проектной технологии</vt:lpstr>
      <vt:lpstr>ВЫВОДЫ:</vt:lpstr>
    </vt:vector>
  </TitlesOfParts>
  <Company>Школа №23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определил задачу, которая предполагает воспитание гражданина современного общества, человека, который будет учиться всю жизнь.  </dc:title>
  <dc:creator>User</dc:creator>
  <cp:lastModifiedBy>student</cp:lastModifiedBy>
  <cp:revision>20</cp:revision>
  <dcterms:created xsi:type="dcterms:W3CDTF">2013-11-06T11:24:04Z</dcterms:created>
  <dcterms:modified xsi:type="dcterms:W3CDTF">2013-12-02T02:46:43Z</dcterms:modified>
</cp:coreProperties>
</file>